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  <p:sldMasterId id="2147483733" r:id="rId3"/>
  </p:sldMasterIdLst>
  <p:notesMasterIdLst>
    <p:notesMasterId r:id="rId50"/>
  </p:notesMasterIdLst>
  <p:handoutMasterIdLst>
    <p:handoutMasterId r:id="rId51"/>
  </p:handoutMasterIdLst>
  <p:sldIdLst>
    <p:sldId id="257" r:id="rId4"/>
    <p:sldId id="315" r:id="rId5"/>
    <p:sldId id="316" r:id="rId6"/>
    <p:sldId id="305" r:id="rId7"/>
    <p:sldId id="303" r:id="rId8"/>
    <p:sldId id="289" r:id="rId9"/>
    <p:sldId id="294" r:id="rId10"/>
    <p:sldId id="301" r:id="rId11"/>
    <p:sldId id="317" r:id="rId12"/>
    <p:sldId id="300" r:id="rId13"/>
    <p:sldId id="318" r:id="rId14"/>
    <p:sldId id="290" r:id="rId15"/>
    <p:sldId id="293" r:id="rId16"/>
    <p:sldId id="298" r:id="rId17"/>
    <p:sldId id="319" r:id="rId18"/>
    <p:sldId id="320" r:id="rId19"/>
    <p:sldId id="264" r:id="rId20"/>
    <p:sldId id="306" r:id="rId21"/>
    <p:sldId id="277" r:id="rId22"/>
    <p:sldId id="279" r:id="rId23"/>
    <p:sldId id="278" r:id="rId24"/>
    <p:sldId id="313" r:id="rId25"/>
    <p:sldId id="285" r:id="rId26"/>
    <p:sldId id="286" r:id="rId27"/>
    <p:sldId id="287" r:id="rId28"/>
    <p:sldId id="288" r:id="rId29"/>
    <p:sldId id="268" r:id="rId30"/>
    <p:sldId id="265" r:id="rId31"/>
    <p:sldId id="266" r:id="rId32"/>
    <p:sldId id="307" r:id="rId33"/>
    <p:sldId id="308" r:id="rId34"/>
    <p:sldId id="267" r:id="rId35"/>
    <p:sldId id="314" r:id="rId36"/>
    <p:sldId id="302" r:id="rId37"/>
    <p:sldId id="283" r:id="rId38"/>
    <p:sldId id="270" r:id="rId39"/>
    <p:sldId id="281" r:id="rId40"/>
    <p:sldId id="282" r:id="rId41"/>
    <p:sldId id="284" r:id="rId42"/>
    <p:sldId id="273" r:id="rId43"/>
    <p:sldId id="309" r:id="rId44"/>
    <p:sldId id="310" r:id="rId45"/>
    <p:sldId id="311" r:id="rId46"/>
    <p:sldId id="272" r:id="rId47"/>
    <p:sldId id="280" r:id="rId48"/>
    <p:sldId id="29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0634" autoAdjust="0"/>
  </p:normalViewPr>
  <p:slideViewPr>
    <p:cSldViewPr snapToGrid="0">
      <p:cViewPr varScale="1">
        <p:scale>
          <a:sx n="72" d="100"/>
          <a:sy n="72" d="100"/>
        </p:scale>
        <p:origin x="-102" y="-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258"/>
    </p:cViewPr>
  </p:sorterViewPr>
  <p:notesViewPr>
    <p:cSldViewPr snapToGrid="0" showGuides="1">
      <p:cViewPr varScale="1">
        <p:scale>
          <a:sx n="70" d="100"/>
          <a:sy n="70" d="100"/>
        </p:scale>
        <p:origin x="-27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pPr/>
              <a:t>08/02/2015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pPr/>
              <a:t>08/02/2015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Columbia</a:t>
            </a:r>
            <a:r>
              <a:rPr lang="en-US" baseline="0" dirty="0" smtClean="0"/>
              <a:t> Family History Center volunteer since March 2012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30 years searching</a:t>
            </a:r>
            <a:r>
              <a:rPr lang="en-US" baseline="0" dirty="0" smtClean="0"/>
              <a:t> own family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Proficient in Chinese Mandarin, served six years in Korea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Studied wife’s Korean clan genealogy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Worked with patrons of Korean, Japanese, and Taiwanese descent at the FHC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"[In a] stone room [was a] poet [named] Shi [who had an] appetite for lion [and] swore to eat ten lions. Shi </a:t>
            </a:r>
            <a:r>
              <a:rPr lang="en-US" dirty="0" err="1" smtClean="0"/>
              <a:t>frequenty</a:t>
            </a:r>
            <a:r>
              <a:rPr lang="en-US" dirty="0" smtClean="0"/>
              <a:t> [went to the] market to look [for] lions. At 10 o'clock, ten lions [had just arrived at the] market. [At that very] time Shi [had just arrived at the] market. [When the] Shi saw there were ten lions he shot them with his trusty arrows and killed the ten lions. Shi picked up the ten lion corpses and [took them] to the stone room. The stone room was humid. Shi asked his servants to [tidy up] the stone room. [When the] room [was clean] he tried to eat the ten lion corpses. As [he] ate, he realized that those ten lion corpses were in fact ten stone lion corpses. Try to explain that."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5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records in Taiwan, by and large are from the Japanese era</a:t>
            </a:r>
            <a:r>
              <a:rPr lang="en-US" baseline="0" dirty="0" smtClean="0"/>
              <a:t> (1895-1945) forward. Nationalists </a:t>
            </a:r>
            <a:endParaRPr lang="en-US" dirty="0" smtClean="0"/>
          </a:p>
          <a:p>
            <a:r>
              <a:rPr lang="en-US" dirty="0" smtClean="0"/>
              <a:t>No</a:t>
            </a:r>
            <a:r>
              <a:rPr lang="en-US" baseline="0" dirty="0" smtClean="0"/>
              <a:t> readily identifiable Vietnamese records found on </a:t>
            </a:r>
            <a:r>
              <a:rPr lang="en-US" baseline="0" dirty="0" err="1" smtClean="0"/>
              <a:t>FamilySearch</a:t>
            </a:r>
            <a:r>
              <a:rPr lang="en-US" baseline="0" dirty="0" smtClean="0"/>
              <a:t> using “</a:t>
            </a:r>
            <a:r>
              <a:rPr lang="zh-CN" altLang="en-US" baseline="0" dirty="0" smtClean="0"/>
              <a:t>阮氏</a:t>
            </a:r>
            <a:r>
              <a:rPr lang="en-US" altLang="zh-CN" baseline="0" dirty="0" smtClean="0"/>
              <a:t>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1860 Census, Mariposa County, California (Gold mining town); three households</a:t>
            </a:r>
            <a:r>
              <a:rPr lang="en-US" baseline="0" dirty="0" smtClean="0"/>
              <a:t> of gold miner men, all simply from “China” with informal, diminutive “Ah-” names (either with surname or last character of given name)—yet no characters, of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basic subdivisions below the province are prefectures, but the t</a:t>
            </a:r>
            <a:r>
              <a:rPr lang="en-US" dirty="0" smtClean="0"/>
              <a:t>ranslations of </a:t>
            </a:r>
            <a:r>
              <a:rPr lang="zh-CN" altLang="en-US" dirty="0" smtClean="0"/>
              <a:t>州</a:t>
            </a:r>
            <a:r>
              <a:rPr lang="en-US" altLang="zh-CN" baseline="0" dirty="0" smtClean="0"/>
              <a:t> </a:t>
            </a:r>
            <a:r>
              <a:rPr lang="en-US" baseline="0" dirty="0" smtClean="0"/>
              <a:t>and </a:t>
            </a:r>
            <a:r>
              <a:rPr lang="zh-CN" altLang="en-US" dirty="0" smtClean="0"/>
              <a:t>縣 </a:t>
            </a:r>
            <a:r>
              <a:rPr lang="en-US" dirty="0" smtClean="0"/>
              <a:t>vary</a:t>
            </a:r>
            <a:r>
              <a:rPr lang="en-US" baseline="0" dirty="0" smtClean="0"/>
              <a:t> over time; in modern China the “prefecture” is generally a larger “county.”</a:t>
            </a:r>
            <a:endParaRPr lang="en-US" dirty="0" smtClean="0"/>
          </a:p>
          <a:p>
            <a:r>
              <a:rPr lang="en-US" dirty="0" smtClean="0"/>
              <a:t>Taiwan</a:t>
            </a:r>
            <a:r>
              <a:rPr lang="en-US" dirty="0" smtClean="0"/>
              <a:t>: Some film titles suggest as far back</a:t>
            </a:r>
            <a:r>
              <a:rPr lang="en-US" baseline="0" dirty="0" smtClean="0"/>
              <a:t> as 1852 (ex. 1852-1936), but Taiwan items may be lumped together with Japanese records from that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Taiwan: Some film titles suggest as far back</a:t>
            </a:r>
            <a:r>
              <a:rPr lang="en-US" baseline="0" dirty="0" smtClean="0"/>
              <a:t> as 1852 (ex. 1852-1936), but Taiwan items may be lumped together with Japanese records from that time.</a:t>
            </a:r>
          </a:p>
          <a:p>
            <a:r>
              <a:rPr lang="en-US" baseline="0" dirty="0" smtClean="0"/>
              <a:t>Korea: mostly 1890’s forward, but some as titled as far back as 1735, including those reconstructed from clan registries.</a:t>
            </a:r>
          </a:p>
          <a:p>
            <a:r>
              <a:rPr lang="en-US" baseline="0" dirty="0" smtClean="0"/>
              <a:t>Japan: Emperor </a:t>
            </a:r>
            <a:r>
              <a:rPr lang="en-US" altLang="zh-CN" dirty="0" err="1" smtClean="0"/>
              <a:t>Ninkō’s</a:t>
            </a:r>
            <a:r>
              <a:rPr lang="en-US" altLang="zh-CN" dirty="0" smtClean="0"/>
              <a:t> (Meiji’s grandfather)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third of four era</a:t>
            </a:r>
            <a:r>
              <a:rPr lang="en-US" altLang="zh-CN" baseline="0" dirty="0" smtClean="0"/>
              <a:t> names was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Tenpō</a:t>
            </a:r>
            <a:r>
              <a:rPr lang="en-US" altLang="zh-CN" dirty="0" smtClean="0"/>
              <a:t> (1830-1844).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Ancestral</a:t>
            </a:r>
            <a:r>
              <a:rPr lang="en-US" baseline="0" dirty="0" smtClean="0"/>
              <a:t> altar in Hong Kong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5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Ancestral offerings, Korea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4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Hiragana</a:t>
            </a:r>
            <a:r>
              <a:rPr lang="en-US" baseline="0" dirty="0" smtClean="0"/>
              <a:t> = Japanese words without </a:t>
            </a:r>
            <a:r>
              <a:rPr lang="en-US" i="1" baseline="0" dirty="0" smtClean="0"/>
              <a:t>kanji</a:t>
            </a:r>
            <a:r>
              <a:rPr lang="en-US" baseline="0" dirty="0" smtClean="0"/>
              <a:t> characters</a:t>
            </a:r>
          </a:p>
          <a:p>
            <a:r>
              <a:rPr lang="en-US" i="1" baseline="0" dirty="0" smtClean="0"/>
              <a:t>Katakana</a:t>
            </a:r>
            <a:r>
              <a:rPr lang="en-US" baseline="0" dirty="0" smtClean="0"/>
              <a:t> = transliteration of foreign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Arrows depict:</a:t>
            </a:r>
          </a:p>
          <a:p>
            <a:r>
              <a:rPr lang="en-US" dirty="0" smtClean="0"/>
              <a:t>Linguistic origin in North Central China</a:t>
            </a:r>
          </a:p>
          <a:p>
            <a:r>
              <a:rPr lang="en-US" dirty="0" smtClean="0"/>
              <a:t>1. Migration of Qi (Shandong) to Xi'an for Qin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Jin</a:t>
            </a:r>
            <a:r>
              <a:rPr lang="en-US" dirty="0" smtClean="0"/>
              <a:t> influence on Qin at Xi'an</a:t>
            </a:r>
          </a:p>
          <a:p>
            <a:r>
              <a:rPr lang="en-US" dirty="0" smtClean="0"/>
              <a:t>3-4. Chu in Central China splitting to Wu and Min</a:t>
            </a:r>
          </a:p>
          <a:p>
            <a:r>
              <a:rPr lang="en-US" dirty="0" smtClean="0"/>
              <a:t>5. Mandarin migration south to Chengdu</a:t>
            </a:r>
          </a:p>
          <a:p>
            <a:r>
              <a:rPr lang="en-US" dirty="0" smtClean="0"/>
              <a:t>6-7. Migration of Min</a:t>
            </a:r>
          </a:p>
          <a:p>
            <a:r>
              <a:rPr lang="en-US" dirty="0" smtClean="0"/>
              <a:t>7. Southern Mandarin migration to Korea</a:t>
            </a:r>
          </a:p>
          <a:p>
            <a:r>
              <a:rPr lang="en-US" dirty="0" smtClean="0"/>
              <a:t>8. Wu migration to Japan</a:t>
            </a:r>
          </a:p>
          <a:p>
            <a:r>
              <a:rPr lang="en-US" dirty="0" smtClean="0"/>
              <a:t>9. Tang (Xi'an) migration to Canton (Yue)</a:t>
            </a:r>
          </a:p>
          <a:p>
            <a:r>
              <a:rPr lang="en-US" dirty="0" smtClean="0"/>
              <a:t>10. Modern Mandarin throughout the Northwest (and rest of China)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C2D185E-BD1E-4CBE-A61F-35CAD735F848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8B6A6AB-C691-41A3-B2F1-0EE2DBBFDAB8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133BD94-17D4-4DEF-B844-67D6BA237612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A344295-BCB3-4C96-B3CE-F668F72C39DB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0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07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 b="1">
                <a:solidFill>
                  <a:schemeClr val="tx1"/>
                </a:solidFill>
              </a:defRPr>
            </a:lvl1pPr>
            <a:lvl2pPr marL="640080" indent="-237744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9F5007-87DE-488C-8ECD-66DCDA2978A3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>
            <a:hlinkClick r:id="rId2" action="ppaction://hlinksldjump"/>
          </p:cNvPr>
          <p:cNvSpPr/>
          <p:nvPr userDrawn="1"/>
        </p:nvSpPr>
        <p:spPr>
          <a:xfrm>
            <a:off x="11547459" y="256478"/>
            <a:ext cx="365760" cy="365760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04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6519-5417-4396-BF15-D5B0A34355E5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DB53E6-2EA0-4C6F-9D6B-EC8B23B43B9C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2452640-9AB4-4FAC-81FF-78F831713D37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D31F8B8-1912-4B3E-A9BB-091D44EE69D2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5E98050E-AF67-4EC2-AB54-6E14E08E4A00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D14D783-CD52-4B1C-BF5A-038ECE1CF490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05CA02A-594F-46ED-A0C2-DE599B6E52DE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296519-5417-4396-BF15-D5B0A34355E5}" type="datetime1">
              <a:rPr lang="en-US" smtClean="0"/>
              <a:pPr/>
              <a:t>08/02/2015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EC82-8811-4B07-A317-7C47FB13E81B}" type="datetimeFigureOut">
              <a:rPr lang="en-US" smtClean="0"/>
              <a:t>08/02/2015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99F9-B1C8-4B16-8F41-476DE77F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8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3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tsushika-hokusai-saramaru-dayu-from.jpg"/>
          <p:cNvPicPr>
            <a:picLocks noChangeAspect="1"/>
          </p:cNvPicPr>
          <p:nvPr/>
        </p:nvPicPr>
        <p:blipFill>
          <a:blip r:embed="rId3" cstate="print"/>
          <a:srcRect l="7207" t="7910" r="6982" b="9604"/>
          <a:stretch>
            <a:fillRect/>
          </a:stretch>
        </p:blipFill>
        <p:spPr>
          <a:xfrm>
            <a:off x="2556165" y="415636"/>
            <a:ext cx="9331036" cy="3512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6087" y="5452946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Troy Goss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7727" y="3847171"/>
            <a:ext cx="7585364" cy="1605775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3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Asian Genealogy</a:t>
            </a:r>
            <a:b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Started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Clan Genealogies (</a:t>
            </a:r>
            <a:r>
              <a:rPr lang="zh-CN" altLang="en-US" dirty="0"/>
              <a:t>族</a:t>
            </a:r>
            <a:r>
              <a:rPr lang="zh-TW" altLang="en-US" dirty="0" smtClean="0"/>
              <a:t>譜</a:t>
            </a:r>
            <a:r>
              <a:rPr lang="en-US" altLang="zh-CN" dirty="0" smtClean="0"/>
              <a:t>/</a:t>
            </a:r>
            <a:r>
              <a:rPr lang="zh-CN" altLang="en-US" dirty="0"/>
              <a:t>宗譜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Patrilineal </a:t>
            </a:r>
            <a:r>
              <a:rPr lang="en-US" dirty="0"/>
              <a:t>Clan </a:t>
            </a:r>
            <a:r>
              <a:rPr lang="en-US" dirty="0" smtClean="0"/>
              <a:t>History</a:t>
            </a:r>
            <a:endParaRPr lang="en-US" dirty="0"/>
          </a:p>
          <a:p>
            <a:pPr lvl="1"/>
            <a:r>
              <a:rPr lang="en-US" dirty="0"/>
              <a:t>Progenitor (</a:t>
            </a:r>
            <a:r>
              <a:rPr lang="zh-CN" altLang="en-US" dirty="0"/>
              <a:t>始租</a:t>
            </a:r>
            <a:r>
              <a:rPr lang="en-US" dirty="0"/>
              <a:t>) </a:t>
            </a:r>
            <a:r>
              <a:rPr lang="en-US" dirty="0" smtClean="0"/>
              <a:t>downward, </a:t>
            </a:r>
            <a:r>
              <a:rPr lang="en-US" i="1" dirty="0"/>
              <a:t>mixed with </a:t>
            </a:r>
            <a:r>
              <a:rPr lang="en-US" i="1" dirty="0" smtClean="0"/>
              <a:t>legend</a:t>
            </a:r>
            <a:endParaRPr lang="en-US" i="1" dirty="0"/>
          </a:p>
          <a:p>
            <a:pPr lvl="1"/>
            <a:r>
              <a:rPr lang="en-US" dirty="0"/>
              <a:t>Generally historical for about </a:t>
            </a:r>
            <a:r>
              <a:rPr lang="en-US" altLang="zh-CN" dirty="0" smtClean="0"/>
              <a:t>8</a:t>
            </a:r>
            <a:r>
              <a:rPr lang="en-US" dirty="0" smtClean="0"/>
              <a:t>00 </a:t>
            </a:r>
            <a:r>
              <a:rPr lang="en-US" dirty="0"/>
              <a:t>years</a:t>
            </a:r>
          </a:p>
          <a:p>
            <a:pPr lvl="1"/>
            <a:r>
              <a:rPr lang="en-US" dirty="0"/>
              <a:t>Ancestral rites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Family name and ancestral home, in characters</a:t>
            </a:r>
          </a:p>
          <a:p>
            <a:pPr lvl="0"/>
            <a:r>
              <a:rPr lang="en-US" altLang="zh-CN" dirty="0" smtClean="0"/>
              <a:t>Branch (</a:t>
            </a:r>
            <a:r>
              <a:rPr lang="zh-CN" altLang="en-US" dirty="0" smtClean="0"/>
              <a:t>公派</a:t>
            </a:r>
            <a:r>
              <a:rPr lang="en-US" altLang="zh-CN" dirty="0" smtClean="0"/>
              <a:t>/</a:t>
            </a:r>
            <a:r>
              <a:rPr lang="zh-CN" altLang="en-US" dirty="0"/>
              <a:t>派祖</a:t>
            </a:r>
            <a:r>
              <a:rPr lang="en-US" altLang="zh-CN" dirty="0"/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Earliest known ancestor’s name, in characters</a:t>
            </a:r>
          </a:p>
          <a:p>
            <a:pPr marL="82296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Clan Genealogies (</a:t>
            </a:r>
            <a:r>
              <a:rPr lang="zh-CN" altLang="en-US" dirty="0"/>
              <a:t>族</a:t>
            </a:r>
            <a:r>
              <a:rPr lang="zh-TW" altLang="en-US" dirty="0" smtClean="0"/>
              <a:t>譜</a:t>
            </a:r>
            <a:r>
              <a:rPr lang="en-US" altLang="zh-CN" dirty="0" smtClean="0"/>
              <a:t>/</a:t>
            </a:r>
            <a:r>
              <a:rPr lang="zh-CN" altLang="en-US" dirty="0"/>
              <a:t>宗譜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China: </a:t>
            </a:r>
            <a:r>
              <a:rPr lang="zh-TW" altLang="en-US" dirty="0"/>
              <a:t>中國</a:t>
            </a:r>
            <a:r>
              <a:rPr lang="en-US" altLang="zh-TW" dirty="0"/>
              <a:t>, </a:t>
            </a:r>
            <a:r>
              <a:rPr lang="zh-TW" altLang="en-US" dirty="0"/>
              <a:t>族譜收藏</a:t>
            </a:r>
            <a:r>
              <a:rPr lang="en-US" altLang="zh-TW" dirty="0"/>
              <a:t>, 1239-2013 </a:t>
            </a:r>
            <a:r>
              <a:rPr lang="en-US" altLang="zh-TW" dirty="0" smtClean="0"/>
              <a:t>familysearch.org/search/catalog/1787988</a:t>
            </a:r>
            <a:endParaRPr lang="en-US" dirty="0"/>
          </a:p>
          <a:p>
            <a:pPr marL="82296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Yi Clan Genealogy (</a:t>
            </a:r>
            <a:r>
              <a:rPr lang="zh-CN" altLang="en-US" dirty="0" smtClean="0"/>
              <a:t>慶州李氏族譜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Yi </a:t>
            </a:r>
            <a:r>
              <a:rPr lang="en-US" dirty="0" smtClean="0">
                <a:solidFill>
                  <a:schemeClr val="tx1"/>
                </a:solidFill>
              </a:rPr>
              <a:t>Al-</a:t>
            </a:r>
            <a:r>
              <a:rPr lang="en-US" dirty="0" err="1" smtClean="0">
                <a:solidFill>
                  <a:schemeClr val="tx1"/>
                </a:solidFill>
              </a:rPr>
              <a:t>pyeong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zh-CN" altLang="en-US" dirty="0">
                <a:solidFill>
                  <a:schemeClr val="tx1"/>
                </a:solidFill>
              </a:rPr>
              <a:t>李謁平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이알평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</a:rPr>
              <a:t>Name bestowed by </a:t>
            </a:r>
            <a:r>
              <a:rPr lang="en-US" dirty="0">
                <a:solidFill>
                  <a:schemeClr val="tx1"/>
                </a:solidFill>
              </a:rPr>
              <a:t>Silla's first </a:t>
            </a:r>
            <a:r>
              <a:rPr lang="en-US" dirty="0" smtClean="0">
                <a:solidFill>
                  <a:schemeClr val="tx1"/>
                </a:solidFill>
              </a:rPr>
              <a:t>king, </a:t>
            </a:r>
            <a:r>
              <a:rPr lang="en-US" dirty="0" err="1" smtClean="0">
                <a:solidFill>
                  <a:schemeClr val="tx1"/>
                </a:solidFill>
              </a:rPr>
              <a:t>Hyeokgeosei</a:t>
            </a: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zh-CN" altLang="en-US" dirty="0">
                <a:solidFill>
                  <a:schemeClr val="tx1"/>
                </a:solidFill>
              </a:rPr>
              <a:t>赫居世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혁거세</a:t>
            </a:r>
            <a:r>
              <a:rPr lang="en-US" altLang="ko-KR" dirty="0">
                <a:solidFill>
                  <a:schemeClr val="tx1"/>
                </a:solidFill>
              </a:rPr>
              <a:t>; </a:t>
            </a:r>
            <a:r>
              <a:rPr lang="en-US" dirty="0">
                <a:solidFill>
                  <a:schemeClr val="tx1"/>
                </a:solidFill>
              </a:rPr>
              <a:t>reigned 57 BCE-4 CE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Such records, including the use of characters, did not begin until centuries later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Third generation married into </a:t>
            </a:r>
            <a:r>
              <a:rPr lang="en-US" dirty="0" err="1" smtClean="0">
                <a:solidFill>
                  <a:schemeClr val="tx1"/>
                </a:solidFill>
              </a:rPr>
              <a:t>Koryo</a:t>
            </a:r>
            <a:r>
              <a:rPr lang="en-US" dirty="0" smtClean="0">
                <a:solidFill>
                  <a:schemeClr val="tx1"/>
                </a:solidFill>
              </a:rPr>
              <a:t> court </a:t>
            </a:r>
            <a:r>
              <a:rPr lang="en-US" b="1" i="1" dirty="0" smtClean="0">
                <a:solidFill>
                  <a:schemeClr val="tx1"/>
                </a:solidFill>
              </a:rPr>
              <a:t>900 years later</a:t>
            </a:r>
          </a:p>
        </p:txBody>
      </p:sp>
    </p:spTree>
    <p:extLst>
      <p:ext uri="{BB962C8B-B14F-4D97-AF65-F5344CB8AC3E}">
        <p14:creationId xmlns:p14="http://schemas.microsoft.com/office/powerpoint/2010/main" val="25906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Clan Genealogies (</a:t>
            </a:r>
            <a:r>
              <a:rPr lang="zh-CN" altLang="en-US" dirty="0" smtClean="0"/>
              <a:t>族</a:t>
            </a:r>
            <a:r>
              <a:rPr lang="zh-TW" altLang="en-US" dirty="0" smtClean="0"/>
              <a:t>譜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cap="small" dirty="0" smtClean="0"/>
              <a:t>慶</a:t>
            </a:r>
            <a:r>
              <a:rPr lang="zh-TW" altLang="en-US" sz="3600" b="1" cap="small" dirty="0"/>
              <a:t>州李氏族譜 </a:t>
            </a:r>
            <a:r>
              <a:rPr lang="zh-TW" altLang="en-US" sz="3600" b="1" cap="small" dirty="0" smtClean="0"/>
              <a:t>   </a:t>
            </a:r>
            <a:r>
              <a:rPr lang="ko-KR" altLang="en-US" cap="small" dirty="0" smtClean="0"/>
              <a:t>경주이씨족보</a:t>
            </a:r>
            <a:endParaRPr lang="en-US" altLang="ko-KR" cap="small" dirty="0" smtClean="0"/>
          </a:p>
        </p:txBody>
      </p:sp>
      <p:pic>
        <p:nvPicPr>
          <p:cNvPr id="2050" name="Picture 2" descr="C:\Users\Troy\Documents\Genealogy\AsianGenealogyCourse\Images\FamilySearchN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2328204"/>
            <a:ext cx="10018644" cy="40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Clan Genealogies (</a:t>
            </a:r>
            <a:r>
              <a:rPr lang="zh-CN" altLang="en-US" dirty="0"/>
              <a:t>族</a:t>
            </a:r>
            <a:r>
              <a:rPr lang="zh-TW" altLang="en-US" dirty="0"/>
              <a:t>譜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Salt Lake microfilm indexes, 1979-1984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Romanized Wade-Giles and Traditional Vernacular</a:t>
            </a:r>
          </a:p>
          <a:p>
            <a:pPr marL="82296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roy\Documents\Genealogy\AsianGenealogyCourse\Images\ClanIndex-Roman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76" y="3624611"/>
            <a:ext cx="42005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oy\Documents\Genealogy\AsianGenealogyCourse\Images\ClanIndex-Tradit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800" y="3684782"/>
            <a:ext cx="42386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8355" y="3101391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Film 1126688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1729" y="3161562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Film 1213326</a:t>
            </a:r>
          </a:p>
        </p:txBody>
      </p:sp>
    </p:spTree>
    <p:extLst>
      <p:ext uri="{BB962C8B-B14F-4D97-AF65-F5344CB8AC3E}">
        <p14:creationId xmlns:p14="http://schemas.microsoft.com/office/powerpoint/2010/main" val="26848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Ancestral Tablets (</a:t>
            </a:r>
            <a:r>
              <a:rPr lang="zh-CN" altLang="en-US" dirty="0"/>
              <a:t>牌位、神位、神主</a:t>
            </a:r>
            <a:r>
              <a:rPr lang="en-US" altLang="zh-CN" dirty="0"/>
              <a:t>)</a:t>
            </a:r>
            <a:endParaRPr lang="en-US" dirty="0"/>
          </a:p>
        </p:txBody>
      </p:sp>
      <p:pic>
        <p:nvPicPr>
          <p:cNvPr id="1027" name="Picture 3" descr="C:\Users\Troy\Desktop\AncestralAlta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51" y="1280160"/>
            <a:ext cx="4935373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Ancestral </a:t>
            </a:r>
            <a:r>
              <a:rPr lang="en-US" altLang="zh-CN" dirty="0" smtClean="0"/>
              <a:t>Offerings</a:t>
            </a:r>
            <a:endParaRPr lang="en-US" dirty="0"/>
          </a:p>
        </p:txBody>
      </p:sp>
      <p:pic>
        <p:nvPicPr>
          <p:cNvPr id="2050" name="Picture 2" descr="C:\Users\Troy\Desktop\AncestralOffering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43" y="1447800"/>
            <a:ext cx="634985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69900" y="319243"/>
            <a:ext cx="9997440" cy="1143000"/>
          </a:xfrm>
        </p:spPr>
        <p:txBody>
          <a:bodyPr/>
          <a:lstStyle/>
          <a:p>
            <a:r>
              <a:rPr lang="en-US" altLang="zh-CN" dirty="0" smtClean="0"/>
              <a:t>Family Names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361936"/>
              </p:ext>
            </p:extLst>
          </p:nvPr>
        </p:nvGraphicFramePr>
        <p:xfrm>
          <a:off x="2129881" y="1416217"/>
          <a:ext cx="8876372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460"/>
                <a:gridCol w="7883912"/>
              </a:tblGrid>
              <a:tr h="12566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Surnames (Chinese, also used in Korea*; alphabetized by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Hanyu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pinyin)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陳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陈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Chen,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Ch’en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(CM); Can (CC);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(KO); Chin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黃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Huang (CM); Wong (CC); Hwang (KO);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李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Li (CM); Lei (CC); Yi,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Ree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Rhee (KO);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林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Lin (CM); Lam (CC);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Rim (KO);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Rin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Hayashi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孫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孙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Sun (CM);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Syun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(CC); Son (KO/JP)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王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Wang (CM); Wong (CC); Wang (KO); O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楊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杨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Yang (CM);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Joeng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(CC); Yang (KO);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Yo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Yuan (CM);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Jyun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(CC); Won (KO);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(JP); Nguyen,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Vien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(VN)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張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张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Zhang, Chang (CM);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Zoeng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(CC); Jang (KO); Cho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Surnames (Korean, also used in China*; alphabetized by Korean MR)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崔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Ch’oi (KO); Cui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高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Go,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(KO); Gao, Kao (CM); Gou (CC);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趙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赵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Jo (KO); Zhao (CM);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Ziu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(CC); Cho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金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Kim,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Gim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(KO);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朴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Pak,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Bak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(KO); Pu (CM)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吴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 (KO); Wu (CM), Ng (CC); Kure, Go (JP)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Surnames (Japanese)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伊藤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Ito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加藤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Kato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小林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Kobayashi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松本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Matsumoto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1"/>
                          </a:solidFill>
                          <a:effectLst/>
                        </a:rPr>
                        <a:t>中村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Nakamura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  <a:tr h="12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1"/>
                          </a:solidFill>
                          <a:effectLst/>
                        </a:rPr>
                        <a:t>佐々木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Sasaki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49097" marR="49097" marT="0" marB="0"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02496" y="4377398"/>
            <a:ext cx="4795025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</a:t>
            </a:r>
            <a:r>
              <a:rPr lang="en-US" sz="2400" dirty="0" smtClean="0"/>
              <a:t>: Knowing the </a:t>
            </a:r>
            <a:r>
              <a:rPr lang="en-US" sz="2400" i="1" dirty="0" smtClean="0"/>
              <a:t>pronunciation</a:t>
            </a:r>
            <a:r>
              <a:rPr lang="en-US" sz="2400" dirty="0" smtClean="0"/>
              <a:t> of a name is not enough:</a:t>
            </a:r>
          </a:p>
          <a:p>
            <a:r>
              <a:rPr lang="en-US" sz="2400" dirty="0" smtClean="0"/>
              <a:t>Li/Lee: </a:t>
            </a:r>
            <a:r>
              <a:rPr lang="zh-CN" altLang="en-US" sz="2800" dirty="0" smtClean="0"/>
              <a:t>李、黎</a:t>
            </a:r>
            <a:endParaRPr lang="en-US" altLang="zh-CN" sz="2800" dirty="0" smtClean="0"/>
          </a:p>
          <a:p>
            <a:r>
              <a:rPr lang="en-US" altLang="zh-CN" sz="2400" dirty="0" smtClean="0"/>
              <a:t>Wang: </a:t>
            </a:r>
            <a:r>
              <a:rPr lang="zh-CN" altLang="en-US" sz="2800" dirty="0" smtClean="0"/>
              <a:t>王、汪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2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Characters and Language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Dialects &amp; Languages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/>
              <a:t>What are characters?</a:t>
            </a:r>
          </a:p>
          <a:p>
            <a:pPr lvl="1"/>
            <a:r>
              <a:rPr lang="en-US" dirty="0" smtClean="0"/>
              <a:t>Character components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Stroke order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Homophones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Romanization</a:t>
            </a:r>
          </a:p>
          <a:p>
            <a:pPr lvl="0"/>
            <a:r>
              <a:rPr lang="en-US" dirty="0" smtClean="0"/>
              <a:t>Name conventions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Date Issues</a:t>
            </a:r>
          </a:p>
        </p:txBody>
      </p:sp>
    </p:spTree>
    <p:extLst>
      <p:ext uri="{BB962C8B-B14F-4D97-AF65-F5344CB8AC3E}">
        <p14:creationId xmlns:p14="http://schemas.microsoft.com/office/powerpoint/2010/main" val="5121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Chinese Dialects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Major Han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dialects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Mandarin, North, South &amp; </a:t>
            </a:r>
            <a:r>
              <a:rPr lang="en-US" dirty="0" err="1" smtClean="0">
                <a:solidFill>
                  <a:schemeClr val="tx1"/>
                </a:solidFill>
              </a:rPr>
              <a:t>Jin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Wu [Shanghai] (6.5%)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 [Fujian/Taiwan] (6%)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Yue &amp; </a:t>
            </a:r>
            <a:r>
              <a:rPr lang="en-US" dirty="0" err="1" smtClean="0">
                <a:solidFill>
                  <a:schemeClr val="tx1"/>
                </a:solidFill>
              </a:rPr>
              <a:t>Pinghua</a:t>
            </a:r>
            <a:r>
              <a:rPr lang="en-US" dirty="0" smtClean="0">
                <a:solidFill>
                  <a:schemeClr val="tx1"/>
                </a:solidFill>
              </a:rPr>
              <a:t> [Canton] (5.2%)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Hakka &amp; </a:t>
            </a:r>
            <a:r>
              <a:rPr lang="en-US" dirty="0" err="1" smtClean="0">
                <a:solidFill>
                  <a:schemeClr val="tx1"/>
                </a:solidFill>
              </a:rPr>
              <a:t>Gan</a:t>
            </a:r>
            <a:r>
              <a:rPr lang="en-US" dirty="0" smtClean="0">
                <a:solidFill>
                  <a:schemeClr val="tx1"/>
                </a:solidFill>
              </a:rPr>
              <a:t> (2.5% &amp; 1.7%)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Xiang [Hunan] (3%)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roy\Documents\Genealogy\AsianGenealogyCourse\Images\ChineseDialects.svg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19" y="476250"/>
            <a:ext cx="39052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Down Arrow 1">
            <a:hlinkClick r:id="rId4" action="ppaction://hlinksldjump"/>
          </p:cNvPr>
          <p:cNvSpPr/>
          <p:nvPr/>
        </p:nvSpPr>
        <p:spPr>
          <a:xfrm>
            <a:off x="11095462" y="6021659"/>
            <a:ext cx="758953" cy="455990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altLang="zh-CN" sz="4800" dirty="0" smtClean="0">
              <a:solidFill>
                <a:srgbClr val="C00000"/>
              </a:solidFill>
            </a:endParaRPr>
          </a:p>
          <a:p>
            <a:pPr marL="82296" indent="0" algn="ctr">
              <a:buNone/>
            </a:pPr>
            <a:r>
              <a:rPr lang="zh-CN" altLang="en-US" sz="6000" dirty="0" smtClean="0">
                <a:solidFill>
                  <a:srgbClr val="C00000"/>
                </a:solidFill>
              </a:rPr>
              <a:t>八八</a:t>
            </a:r>
            <a:endParaRPr lang="en-US" altLang="zh-CN" sz="6000" dirty="0" smtClean="0">
              <a:solidFill>
                <a:srgbClr val="C00000"/>
              </a:solidFill>
            </a:endParaRPr>
          </a:p>
          <a:p>
            <a:pPr marL="82296" indent="0" algn="ctr">
              <a:buNone/>
            </a:pPr>
            <a:r>
              <a:rPr lang="zh-CN" altLang="en-US" sz="6000" dirty="0">
                <a:solidFill>
                  <a:srgbClr val="C00000"/>
                </a:solidFill>
              </a:rPr>
              <a:t>爸爸</a:t>
            </a:r>
            <a:r>
              <a:rPr lang="zh-CN" altLang="en-US" sz="6000" dirty="0" smtClean="0">
                <a:solidFill>
                  <a:srgbClr val="C00000"/>
                </a:solidFill>
              </a:rPr>
              <a:t>節</a:t>
            </a:r>
            <a:r>
              <a:rPr lang="zh-CN" altLang="en-US" sz="6000" dirty="0">
                <a:solidFill>
                  <a:srgbClr val="C00000"/>
                </a:solidFill>
              </a:rPr>
              <a:t>快樂！</a:t>
            </a:r>
            <a:endParaRPr lang="en-US" sz="6000" dirty="0">
              <a:solidFill>
                <a:srgbClr val="C00000"/>
              </a:solidFill>
            </a:endParaRPr>
          </a:p>
          <a:p>
            <a:pPr marL="82296"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Language &amp; Dialects</a:t>
            </a:r>
            <a:endParaRPr lang="en-US" dirty="0"/>
          </a:p>
        </p:txBody>
      </p:sp>
      <p:pic>
        <p:nvPicPr>
          <p:cNvPr id="2050" name="Picture 2" descr="C:\Users\Troy\Documents\Genealogy\AsianGenealogyCourse\Images\ChineseDialec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83" y="1202472"/>
            <a:ext cx="8999034" cy="54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5196468" y="1784193"/>
            <a:ext cx="1707995" cy="424025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Mandarin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742556" y="2397513"/>
            <a:ext cx="892097" cy="5519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996068" y="3847171"/>
            <a:ext cx="1929161" cy="23640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Cantonese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200399" y="3345366"/>
            <a:ext cx="1773045" cy="11931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Hakka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Gan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8742557" y="5659244"/>
            <a:ext cx="892097" cy="5519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Chinese Influence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Vietnam,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Century BCE, Han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Spread of Buddhism,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&amp; 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Centuries 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Japan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Sino-Japanese </a:t>
            </a:r>
            <a:r>
              <a:rPr lang="en-US" i="1" dirty="0" smtClean="0">
                <a:solidFill>
                  <a:schemeClr val="tx1"/>
                </a:solidFill>
              </a:rPr>
              <a:t>Kanji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zh-CN" altLang="en-US" dirty="0">
                <a:solidFill>
                  <a:schemeClr val="tx1"/>
                </a:solidFill>
              </a:rPr>
              <a:t>漢子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Century </a:t>
            </a:r>
            <a:r>
              <a:rPr lang="en-US" dirty="0" smtClean="0">
                <a:solidFill>
                  <a:schemeClr val="tx1"/>
                </a:solidFill>
              </a:rPr>
              <a:t>Wu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Phonetic </a:t>
            </a:r>
            <a:r>
              <a:rPr lang="en-US" i="1" dirty="0" smtClean="0">
                <a:solidFill>
                  <a:schemeClr val="tx1"/>
                </a:solidFill>
              </a:rPr>
              <a:t>Hiragana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i="1" dirty="0" smtClean="0">
                <a:solidFill>
                  <a:schemeClr val="tx1"/>
                </a:solidFill>
              </a:rPr>
              <a:t>Katakana</a:t>
            </a:r>
            <a:r>
              <a:rPr lang="en-US" dirty="0" smtClean="0">
                <a:solidFill>
                  <a:schemeClr val="tx1"/>
                </a:solidFill>
              </a:rPr>
              <a:t>, ~800 CE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Korea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Sino-Korean </a:t>
            </a:r>
            <a:r>
              <a:rPr lang="en-US" i="1" dirty="0" smtClean="0">
                <a:solidFill>
                  <a:schemeClr val="tx1"/>
                </a:solidFill>
              </a:rPr>
              <a:t>Hanja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zh-CN" altLang="en-US" dirty="0" smtClean="0">
                <a:solidFill>
                  <a:schemeClr val="tx1"/>
                </a:solidFill>
              </a:rPr>
              <a:t>漢子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한</a:t>
            </a:r>
            <a:r>
              <a:rPr lang="ko-KR" altLang="en-US" dirty="0" smtClean="0">
                <a:solidFill>
                  <a:schemeClr val="tx1"/>
                </a:solidFill>
              </a:rPr>
              <a:t>자</a:t>
            </a:r>
            <a:r>
              <a:rPr lang="en-US" dirty="0" smtClean="0">
                <a:solidFill>
                  <a:schemeClr val="tx1"/>
                </a:solidFill>
              </a:rPr>
              <a:t>), 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 (Shu?)</a:t>
            </a:r>
          </a:p>
          <a:p>
            <a:pPr lvl="2"/>
            <a:r>
              <a:rPr lang="en-US" i="1" dirty="0" smtClean="0">
                <a:solidFill>
                  <a:schemeClr val="tx1"/>
                </a:solidFill>
              </a:rPr>
              <a:t>Hangul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ko-KR" altLang="en-US" dirty="0">
                <a:solidFill>
                  <a:schemeClr val="tx1"/>
                </a:solidFill>
              </a:rPr>
              <a:t>한글</a:t>
            </a:r>
            <a:r>
              <a:rPr lang="en-US" dirty="0" smtClean="0">
                <a:solidFill>
                  <a:schemeClr val="tx1"/>
                </a:solidFill>
              </a:rPr>
              <a:t>), 1443 (</a:t>
            </a:r>
            <a:r>
              <a:rPr lang="zh-CN" altLang="en-US" dirty="0">
                <a:solidFill>
                  <a:schemeClr val="tx1"/>
                </a:solidFill>
              </a:rPr>
              <a:t>訓民正</a:t>
            </a:r>
            <a:r>
              <a:rPr lang="zh-CN" altLang="en-US" dirty="0" smtClean="0">
                <a:solidFill>
                  <a:schemeClr val="tx1"/>
                </a:solidFill>
              </a:rPr>
              <a:t>音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훈민정음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Chinese Dialects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Major Han dialects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Mandarin, North, South &amp; </a:t>
            </a:r>
            <a:r>
              <a:rPr lang="en-US" dirty="0" err="1" smtClean="0">
                <a:solidFill>
                  <a:schemeClr val="tx1"/>
                </a:solidFill>
              </a:rPr>
              <a:t>Jin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Wu [Shanghai] (6.5%)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 [Fujian/Taiwan] (6%)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Yue &amp; </a:t>
            </a:r>
            <a:r>
              <a:rPr lang="en-US" dirty="0" err="1" smtClean="0">
                <a:solidFill>
                  <a:schemeClr val="tx1"/>
                </a:solidFill>
              </a:rPr>
              <a:t>Pinghua</a:t>
            </a:r>
            <a:r>
              <a:rPr lang="en-US" dirty="0" smtClean="0">
                <a:solidFill>
                  <a:schemeClr val="tx1"/>
                </a:solidFill>
              </a:rPr>
              <a:t> [Canton] (5.2%)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Hakka &amp; </a:t>
            </a:r>
            <a:r>
              <a:rPr lang="en-US" dirty="0" err="1" smtClean="0">
                <a:solidFill>
                  <a:schemeClr val="tx1"/>
                </a:solidFill>
              </a:rPr>
              <a:t>Gan</a:t>
            </a:r>
            <a:r>
              <a:rPr lang="en-US" dirty="0" smtClean="0">
                <a:solidFill>
                  <a:schemeClr val="tx1"/>
                </a:solidFill>
              </a:rPr>
              <a:t> (2.5% &amp; 1.7%)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Xiang [Hunan] (3%)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roy\Documents\Genealogy\AsianGenealogyCourse\Images\ChineseDialects.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19" y="476250"/>
            <a:ext cx="39052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Down Arrow 1">
            <a:hlinkClick r:id="rId5" action="ppaction://hlinksldjump"/>
          </p:cNvPr>
          <p:cNvSpPr/>
          <p:nvPr/>
        </p:nvSpPr>
        <p:spPr>
          <a:xfrm>
            <a:off x="11095462" y="6021659"/>
            <a:ext cx="758953" cy="455990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Curved Connector 10"/>
          <p:cNvCxnSpPr/>
          <p:nvPr/>
        </p:nvCxnSpPr>
        <p:spPr>
          <a:xfrm rot="5400000" flipH="1" flipV="1">
            <a:off x="8851832" y="1818655"/>
            <a:ext cx="2101297" cy="1854889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8757724" y="3299899"/>
            <a:ext cx="716237" cy="361118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 flipV="1">
            <a:off x="8935283" y="3209923"/>
            <a:ext cx="1390747" cy="639833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9697844" y="3571875"/>
            <a:ext cx="1027306" cy="533400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flipV="1">
            <a:off x="8653670" y="2994991"/>
            <a:ext cx="2675969" cy="1603514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2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10753725" y="3362325"/>
            <a:ext cx="1333500" cy="723901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6200000" flipH="1">
            <a:off x="8444740" y="4396615"/>
            <a:ext cx="1703320" cy="609600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5400000">
            <a:off x="9035659" y="4045580"/>
            <a:ext cx="1135890" cy="188480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>
            <a:off x="9144000" y="3873676"/>
            <a:ext cx="1187151" cy="1108814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5400000">
            <a:off x="8337485" y="4000709"/>
            <a:ext cx="874232" cy="321365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nut 2"/>
          <p:cNvSpPr/>
          <p:nvPr/>
        </p:nvSpPr>
        <p:spPr>
          <a:xfrm>
            <a:off x="8820321" y="2960370"/>
            <a:ext cx="1777611" cy="7753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Han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Development of Characters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Shang Dynasty (~13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 BCE)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Oracle bones and tortoise shells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Zhou Dynasty (1046-256 BCE)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Bronzes</a:t>
            </a:r>
          </a:p>
          <a:p>
            <a:r>
              <a:rPr lang="en-US" dirty="0" smtClean="0"/>
              <a:t>Qin Dynasty (221-206 BCE)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Standardization</a:t>
            </a:r>
          </a:p>
          <a:p>
            <a:pPr marL="128016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Development of Characters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5216" indent="-457200"/>
            <a:r>
              <a:rPr lang="en-US" dirty="0" smtClean="0">
                <a:solidFill>
                  <a:schemeClr val="tx1"/>
                </a:solidFill>
              </a:rPr>
              <a:t>Evolution of “horse”</a:t>
            </a:r>
          </a:p>
        </p:txBody>
      </p:sp>
      <p:pic>
        <p:nvPicPr>
          <p:cNvPr id="2050" name="Picture 2" descr="C:\Users\Troy\Documents\Genealogy\AsianGenealogyCourse\Images\Characte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9" y="2605552"/>
            <a:ext cx="10207783" cy="36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Ideographs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solidFill>
                  <a:schemeClr val="tx1"/>
                </a:solidFill>
              </a:rPr>
              <a:t>Concrete: </a:t>
            </a:r>
            <a:r>
              <a:rPr lang="zh-CN" altLang="en-US" sz="3600" dirty="0" smtClean="0">
                <a:solidFill>
                  <a:schemeClr val="tx1"/>
                </a:solidFill>
              </a:rPr>
              <a:t>日  月  木  田  心  人  女  馬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lvl="0"/>
            <a:r>
              <a:rPr lang="en-US" altLang="zh-CN" dirty="0" smtClean="0">
                <a:solidFill>
                  <a:schemeClr val="tx1"/>
                </a:solidFill>
              </a:rPr>
              <a:t>Abstract:   </a:t>
            </a:r>
            <a:r>
              <a:rPr lang="zh-CN" altLang="en-US" sz="3600" dirty="0" smtClean="0">
                <a:solidFill>
                  <a:schemeClr val="tx1"/>
                </a:solidFill>
              </a:rPr>
              <a:t>明        東  思       囚</a:t>
            </a:r>
            <a:r>
              <a:rPr lang="en-US" altLang="zh-CN" sz="3600" dirty="0" smtClean="0">
                <a:solidFill>
                  <a:schemeClr val="tx1"/>
                </a:solidFill>
              </a:rPr>
              <a:t>  </a:t>
            </a:r>
            <a:r>
              <a:rPr lang="zh-CN" altLang="en-US" sz="3600" dirty="0" smtClean="0">
                <a:solidFill>
                  <a:schemeClr val="tx1"/>
                </a:solidFill>
              </a:rPr>
              <a:t>安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Phonetics: </a:t>
            </a:r>
            <a:r>
              <a:rPr lang="zh-CN" altLang="en-US" sz="3600" dirty="0" smtClean="0">
                <a:solidFill>
                  <a:schemeClr val="tx1"/>
                </a:solidFill>
              </a:rPr>
              <a:t>馬</a:t>
            </a:r>
            <a:r>
              <a:rPr lang="en-US" altLang="zh-CN" sz="2400" dirty="0" smtClean="0">
                <a:solidFill>
                  <a:schemeClr val="tx1"/>
                </a:solidFill>
              </a:rPr>
              <a:t>(</a:t>
            </a:r>
            <a:r>
              <a:rPr lang="en-US" altLang="zh-CN" sz="2400" dirty="0" smtClean="0">
                <a:solidFill>
                  <a:schemeClr val="tx1"/>
                </a:solidFill>
              </a:rPr>
              <a:t>m</a:t>
            </a:r>
            <a:r>
              <a:rPr lang="vi-VN" altLang="zh-CN" sz="2400" dirty="0" smtClean="0">
                <a:solidFill>
                  <a:schemeClr val="tx1"/>
                </a:solidFill>
              </a:rPr>
              <a:t>ă</a:t>
            </a:r>
            <a:r>
              <a:rPr lang="en-US" altLang="zh-CN" sz="2400" dirty="0" smtClean="0">
                <a:solidFill>
                  <a:schemeClr val="tx1"/>
                </a:solidFill>
              </a:rPr>
              <a:t>):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zh-CN" altLang="en-US" sz="3600" dirty="0" smtClean="0">
                <a:solidFill>
                  <a:schemeClr val="tx1"/>
                </a:solidFill>
              </a:rPr>
              <a:t>媽  瑪  罵  嗎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r>
              <a:rPr lang="en-US" altLang="zh-CN" i="1" dirty="0" smtClean="0">
                <a:solidFill>
                  <a:schemeClr val="tx1"/>
                </a:solidFill>
              </a:rPr>
              <a:t>…but</a:t>
            </a:r>
            <a:r>
              <a:rPr lang="en-US" altLang="zh-CN" dirty="0" smtClean="0">
                <a:solidFill>
                  <a:schemeClr val="tx1"/>
                </a:solidFill>
              </a:rPr>
              <a:t>:        </a:t>
            </a:r>
            <a:r>
              <a:rPr lang="zh-CN" altLang="en-US" sz="3600" dirty="0" smtClean="0">
                <a:solidFill>
                  <a:schemeClr val="tx1"/>
                </a:solidFill>
              </a:rPr>
              <a:t>甫</a:t>
            </a:r>
            <a:r>
              <a:rPr lang="en-US" altLang="zh-CN" sz="2400" dirty="0" smtClean="0">
                <a:solidFill>
                  <a:schemeClr val="tx1"/>
                </a:solidFill>
              </a:rPr>
              <a:t>(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fŭ</a:t>
            </a:r>
            <a:r>
              <a:rPr lang="en-US" altLang="zh-CN" sz="2400" dirty="0" smtClean="0">
                <a:solidFill>
                  <a:schemeClr val="tx1"/>
                </a:solidFill>
              </a:rPr>
              <a:t>):  </a:t>
            </a:r>
            <a:r>
              <a:rPr lang="zh-CN" altLang="en-US" sz="3600" dirty="0" smtClean="0"/>
              <a:t>補</a:t>
            </a:r>
            <a:r>
              <a:rPr lang="en-US" altLang="zh-CN" sz="2400" dirty="0"/>
              <a:t>(</a:t>
            </a:r>
            <a:r>
              <a:rPr lang="en-US" altLang="zh-CN" sz="2400" dirty="0" err="1"/>
              <a:t>bŭ</a:t>
            </a:r>
            <a:r>
              <a:rPr lang="en-US" altLang="zh-CN" sz="2400" dirty="0" smtClean="0"/>
              <a:t>)  </a:t>
            </a:r>
            <a:r>
              <a:rPr lang="zh-CN" altLang="en-US" sz="3600" dirty="0" smtClean="0">
                <a:solidFill>
                  <a:schemeClr val="tx1"/>
                </a:solidFill>
              </a:rPr>
              <a:t>鋪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(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p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ù</a:t>
            </a:r>
            <a:r>
              <a:rPr lang="en-US" altLang="zh-CN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dirty="0" smtClean="0"/>
              <a:t>Meaning </a:t>
            </a:r>
            <a:r>
              <a:rPr lang="en-US" altLang="zh-CN" dirty="0" smtClean="0"/>
              <a:t>(radical):  </a:t>
            </a:r>
            <a:r>
              <a:rPr lang="zh-CN" altLang="en-US" sz="3600" dirty="0"/>
              <a:t>騎</a:t>
            </a:r>
            <a:r>
              <a:rPr lang="en-US" altLang="zh-CN" sz="2400" dirty="0"/>
              <a:t>(</a:t>
            </a:r>
            <a:r>
              <a:rPr lang="en-US" altLang="zh-CN" sz="2400" dirty="0" err="1" smtClean="0"/>
              <a:t>qí</a:t>
            </a:r>
            <a:r>
              <a:rPr lang="en-US" altLang="zh-CN" sz="2400" dirty="0" smtClean="0"/>
              <a:t>), </a:t>
            </a:r>
            <a:r>
              <a:rPr lang="zh-CN" altLang="en-US" sz="3600" dirty="0"/>
              <a:t>駕</a:t>
            </a:r>
            <a:r>
              <a:rPr lang="en-US" altLang="zh-CN" sz="2400" dirty="0"/>
              <a:t>(</a:t>
            </a:r>
            <a:r>
              <a:rPr lang="en-US" altLang="zh-CN" sz="2400" dirty="0" err="1" smtClean="0"/>
              <a:t>jiā</a:t>
            </a:r>
            <a:r>
              <a:rPr lang="en-US" altLang="zh-CN" sz="2400" dirty="0" smtClean="0"/>
              <a:t>),</a:t>
            </a:r>
            <a:r>
              <a:rPr lang="zh-CN" altLang="en-US" sz="2400" dirty="0" smtClean="0"/>
              <a:t> </a:t>
            </a:r>
            <a:r>
              <a:rPr lang="zh-CN" altLang="en-US" sz="3600" dirty="0"/>
              <a:t>駛</a:t>
            </a:r>
            <a:r>
              <a:rPr lang="en-US" altLang="zh-CN" sz="2400" dirty="0"/>
              <a:t>(</a:t>
            </a:r>
            <a:r>
              <a:rPr lang="en-US" altLang="zh-CN" sz="2400" dirty="0" err="1" smtClean="0"/>
              <a:t>shĭ</a:t>
            </a:r>
            <a:r>
              <a:rPr lang="en-US" altLang="zh-CN" sz="2400" dirty="0" smtClean="0"/>
              <a:t>)</a:t>
            </a:r>
            <a:endParaRPr lang="en-US" altLang="zh-CN" sz="2400" dirty="0"/>
          </a:p>
        </p:txBody>
      </p:sp>
      <p:sp>
        <p:nvSpPr>
          <p:cNvPr id="4" name="Curved Down Arrow 3">
            <a:hlinkClick r:id="rId2" action="ppaction://hlinksldjump"/>
          </p:cNvPr>
          <p:cNvSpPr/>
          <p:nvPr/>
        </p:nvSpPr>
        <p:spPr>
          <a:xfrm>
            <a:off x="10983950" y="5954750"/>
            <a:ext cx="870465" cy="522899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9661" y="2717179"/>
            <a:ext cx="310896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馬</a:t>
            </a:r>
            <a:r>
              <a:rPr lang="zh-CN" altLang="en-US" sz="3600" b="1" dirty="0" smtClean="0">
                <a:solidFill>
                  <a:schemeClr val="bg1">
                    <a:lumMod val="50000"/>
                  </a:schemeClr>
                </a:solidFill>
              </a:rPr>
              <a:t>慢</a:t>
            </a:r>
            <a:r>
              <a:rPr lang="zh-CN" altLang="en-US" sz="3600" b="1" dirty="0" smtClean="0"/>
              <a:t>，媽駡馬</a:t>
            </a:r>
            <a:r>
              <a:rPr lang="zh-CN" altLang="en-US" sz="3600" dirty="0" smtClean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87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Radical Chart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count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</a:rPr>
              <a:t>stroke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Troy\Documents\Genealogy\AsianGenealogyCourse\Radical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1" y="1452214"/>
            <a:ext cx="6507665" cy="47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/>
          <p:cNvSpPr/>
          <p:nvPr/>
        </p:nvSpPr>
        <p:spPr>
          <a:xfrm>
            <a:off x="9478536" y="5196468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527073" y="3523786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9879982" y="3855175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9493405" y="2845791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9090474" y="2842645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8308414" y="2845791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8303210" y="2173741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10268044" y="2511254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7528188" y="2178205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11047141" y="1834747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Stroke Order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dot (‘</a:t>
            </a:r>
            <a:r>
              <a:rPr lang="en-US" sz="2400" dirty="0" smtClean="0">
                <a:solidFill>
                  <a:schemeClr val="tx1"/>
                </a:solidFill>
              </a:rPr>
              <a:t>di</a:t>
            </a:r>
            <a:r>
              <a:rPr lang="vi-VN" sz="2400" dirty="0" smtClean="0">
                <a:solidFill>
                  <a:schemeClr val="tx1"/>
                </a:solidFill>
              </a:rPr>
              <a:t>ă</a:t>
            </a:r>
            <a:r>
              <a:rPr lang="en-US" sz="2400" dirty="0" smtClean="0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’)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horizontal line (‘</a:t>
            </a:r>
            <a:r>
              <a:rPr lang="en-US" sz="2400" dirty="0" err="1" smtClean="0">
                <a:solidFill>
                  <a:schemeClr val="tx1"/>
                </a:solidFill>
              </a:rPr>
              <a:t>hēng</a:t>
            </a:r>
            <a:r>
              <a:rPr lang="en-US" sz="2400" dirty="0">
                <a:solidFill>
                  <a:schemeClr val="tx1"/>
                </a:solidFill>
              </a:rPr>
              <a:t>’)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vertical line (‘</a:t>
            </a:r>
            <a:r>
              <a:rPr lang="en-US" sz="2400" dirty="0" err="1" smtClean="0">
                <a:solidFill>
                  <a:schemeClr val="tx1"/>
                </a:solidFill>
              </a:rPr>
              <a:t>shù</a:t>
            </a:r>
            <a:r>
              <a:rPr lang="en-US" sz="2400" dirty="0" smtClean="0">
                <a:solidFill>
                  <a:schemeClr val="tx1"/>
                </a:solidFill>
              </a:rPr>
              <a:t>’)</a:t>
            </a:r>
            <a:endParaRPr lang="en-US" sz="2400" dirty="0">
              <a:solidFill>
                <a:schemeClr val="tx1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hook </a:t>
            </a:r>
            <a:r>
              <a:rPr lang="en-US" sz="2400" dirty="0">
                <a:solidFill>
                  <a:schemeClr val="tx1"/>
                </a:solidFill>
              </a:rPr>
              <a:t>(‘</a:t>
            </a:r>
            <a:r>
              <a:rPr lang="en-US" sz="2400" dirty="0" err="1" smtClean="0">
                <a:solidFill>
                  <a:schemeClr val="tx1"/>
                </a:solidFill>
              </a:rPr>
              <a:t>gōu</a:t>
            </a:r>
            <a:r>
              <a:rPr lang="en-US" sz="2400" dirty="0">
                <a:solidFill>
                  <a:schemeClr val="tx1"/>
                </a:solidFill>
              </a:rPr>
              <a:t>’)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up-stroke (‘</a:t>
            </a:r>
            <a:r>
              <a:rPr lang="en-US" sz="2400" dirty="0" err="1" smtClean="0">
                <a:solidFill>
                  <a:schemeClr val="tx1"/>
                </a:solidFill>
              </a:rPr>
              <a:t>tí</a:t>
            </a:r>
            <a:r>
              <a:rPr lang="en-US" sz="2400" dirty="0" smtClean="0">
                <a:solidFill>
                  <a:schemeClr val="tx1"/>
                </a:solidFill>
              </a:rPr>
              <a:t>’)</a:t>
            </a:r>
            <a:endParaRPr lang="en-US" sz="2400" dirty="0">
              <a:solidFill>
                <a:schemeClr val="tx1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left-curve (‘</a:t>
            </a:r>
            <a:r>
              <a:rPr lang="en-US" sz="2400" dirty="0" err="1" smtClean="0">
                <a:solidFill>
                  <a:schemeClr val="tx1"/>
                </a:solidFill>
              </a:rPr>
              <a:t>wān</a:t>
            </a:r>
            <a:r>
              <a:rPr lang="en-US" sz="2400" dirty="0">
                <a:solidFill>
                  <a:schemeClr val="tx1"/>
                </a:solidFill>
              </a:rPr>
              <a:t>’)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left-falling (‘</a:t>
            </a:r>
            <a:r>
              <a:rPr lang="en-US" sz="2400" dirty="0" err="1" smtClean="0">
                <a:solidFill>
                  <a:schemeClr val="tx1"/>
                </a:solidFill>
              </a:rPr>
              <a:t>piĕ</a:t>
            </a:r>
            <a:r>
              <a:rPr lang="en-US" sz="2400" dirty="0" smtClean="0">
                <a:solidFill>
                  <a:schemeClr val="tx1"/>
                </a:solidFill>
              </a:rPr>
              <a:t>’)</a:t>
            </a:r>
            <a:endParaRPr lang="en-US" sz="2400" dirty="0">
              <a:solidFill>
                <a:schemeClr val="tx1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right-falling (‘</a:t>
            </a:r>
            <a:r>
              <a:rPr lang="en-US" sz="2400" dirty="0" err="1" smtClean="0">
                <a:solidFill>
                  <a:schemeClr val="tx1"/>
                </a:solidFill>
              </a:rPr>
              <a:t>nà</a:t>
            </a:r>
            <a:r>
              <a:rPr lang="en-US" sz="2400" dirty="0" smtClean="0">
                <a:solidFill>
                  <a:schemeClr val="tx1"/>
                </a:solidFill>
              </a:rPr>
              <a:t>’)</a:t>
            </a:r>
            <a:endParaRPr lang="en-US" sz="2400" dirty="0">
              <a:solidFill>
                <a:schemeClr val="tx1"/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 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Another stroke, </a:t>
            </a:r>
            <a:r>
              <a:rPr lang="en-US" sz="2400" dirty="0" smtClean="0">
                <a:solidFill>
                  <a:schemeClr val="tx1"/>
                </a:solidFill>
              </a:rPr>
              <a:t>not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represented by </a:t>
            </a:r>
            <a:r>
              <a:rPr lang="en-US" sz="2400" dirty="0">
                <a:solidFill>
                  <a:schemeClr val="tx1"/>
                </a:solidFill>
              </a:rPr>
              <a:t>‘</a:t>
            </a:r>
            <a:r>
              <a:rPr lang="zh-CN" altLang="en-US" sz="2400" dirty="0">
                <a:solidFill>
                  <a:schemeClr val="tx1"/>
                </a:solidFill>
              </a:rPr>
              <a:t>永</a:t>
            </a:r>
            <a:r>
              <a:rPr lang="en-US" sz="2400" dirty="0">
                <a:solidFill>
                  <a:schemeClr val="tx1"/>
                </a:solidFill>
              </a:rPr>
              <a:t>’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dirty="0">
                <a:solidFill>
                  <a:schemeClr val="tx1"/>
                </a:solidFill>
              </a:rPr>
              <a:t>the right hook (</a:t>
            </a:r>
            <a:r>
              <a:rPr lang="zh-CN" altLang="en-US" sz="2400" dirty="0">
                <a:solidFill>
                  <a:schemeClr val="tx1"/>
                </a:solidFill>
              </a:rPr>
              <a:t>乙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49" name="Picture 1" descr="File:8 Strokes of Han Charac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81" y="1477516"/>
            <a:ext cx="5990736" cy="47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Homophones (Mandarin)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石室诗士施氏，嗜狮，誓食十狮。施氏时时适市视狮。十时，适十狮适市。是时，适施氏适市。氏视是十狮，恃矢势，使是十狮逝世。氏拾是十狮尸，适石室。石室湿，氏使侍拭石室。石室拭，氏始试食是十狮尸。食</a:t>
            </a:r>
            <a:r>
              <a:rPr lang="zh-CN" altLang="en-US" dirty="0" smtClean="0">
                <a:solidFill>
                  <a:schemeClr val="tx1"/>
                </a:solidFill>
              </a:rPr>
              <a:t>时，始识</a:t>
            </a:r>
            <a:r>
              <a:rPr lang="zh-CN" altLang="en-US" dirty="0">
                <a:solidFill>
                  <a:schemeClr val="tx1"/>
                </a:solidFill>
              </a:rPr>
              <a:t>是十狮尸，实十石狮尸。试释是事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 smtClean="0"/>
              <a:t>shì</a:t>
            </a:r>
            <a:r>
              <a:rPr lang="en-US" dirty="0" smtClean="0"/>
              <a:t> </a:t>
            </a:r>
            <a:r>
              <a:rPr lang="en-US" dirty="0" err="1" smtClean="0"/>
              <a:t>shīsh</a:t>
            </a:r>
            <a:r>
              <a:rPr lang="en-US" dirty="0" err="1"/>
              <a:t>ì</a:t>
            </a:r>
            <a:r>
              <a:rPr lang="en-US" dirty="0" smtClean="0"/>
              <a:t> </a:t>
            </a:r>
            <a:r>
              <a:rPr lang="en-US" dirty="0" err="1" smtClean="0"/>
              <a:t>Shī</a:t>
            </a:r>
            <a:r>
              <a:rPr lang="en-US" dirty="0" smtClean="0"/>
              <a:t> </a:t>
            </a:r>
            <a:r>
              <a:rPr lang="en-US" dirty="0" err="1" smtClean="0"/>
              <a:t>sh</a:t>
            </a:r>
            <a:r>
              <a:rPr lang="en-US" dirty="0" err="1"/>
              <a:t>ì</a:t>
            </a:r>
            <a:r>
              <a:rPr lang="en-US" dirty="0" smtClean="0"/>
              <a:t>, </a:t>
            </a:r>
            <a:r>
              <a:rPr lang="en-US" dirty="0" err="1" smtClean="0"/>
              <a:t>sh</a:t>
            </a:r>
            <a:r>
              <a:rPr lang="en-US" dirty="0" err="1"/>
              <a:t>ì</a:t>
            </a:r>
            <a:r>
              <a:rPr lang="en-US" dirty="0" smtClean="0"/>
              <a:t> </a:t>
            </a:r>
            <a:r>
              <a:rPr lang="en-US" dirty="0" err="1" smtClean="0"/>
              <a:t>sh</a:t>
            </a:r>
            <a:r>
              <a:rPr lang="en-US" dirty="0" err="1"/>
              <a:t>ī</a:t>
            </a:r>
            <a:r>
              <a:rPr lang="en-US" dirty="0" smtClean="0"/>
              <a:t>, </a:t>
            </a:r>
            <a:r>
              <a:rPr lang="en-US" dirty="0" err="1" smtClean="0"/>
              <a:t>sh</a:t>
            </a:r>
            <a:r>
              <a:rPr lang="en-US" dirty="0" err="1"/>
              <a:t>ì</a:t>
            </a:r>
            <a:r>
              <a:rPr lang="en-US" dirty="0" smtClean="0"/>
              <a:t> </a:t>
            </a:r>
            <a:r>
              <a:rPr lang="en-US" dirty="0" err="1" smtClean="0"/>
              <a:t>sh</a:t>
            </a:r>
            <a:r>
              <a:rPr lang="en-US" dirty="0" err="1"/>
              <a:t>í</a:t>
            </a:r>
            <a:r>
              <a:rPr lang="en-US" dirty="0" smtClean="0"/>
              <a:t> </a:t>
            </a:r>
            <a:r>
              <a:rPr lang="en-US" dirty="0" err="1" smtClean="0"/>
              <a:t>sh</a:t>
            </a:r>
            <a:r>
              <a:rPr lang="en-US" dirty="0" err="1"/>
              <a:t>í</a:t>
            </a:r>
            <a:r>
              <a:rPr lang="en-US" dirty="0" smtClean="0"/>
              <a:t> </a:t>
            </a:r>
            <a:r>
              <a:rPr lang="en-US" dirty="0" err="1" smtClean="0"/>
              <a:t>shī</a:t>
            </a:r>
            <a:r>
              <a:rPr lang="en-US" dirty="0" smtClean="0"/>
              <a:t>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45+ “</a:t>
            </a:r>
            <a:r>
              <a:rPr lang="en-US" dirty="0" err="1" smtClean="0">
                <a:solidFill>
                  <a:schemeClr val="tx1"/>
                </a:solidFill>
              </a:rPr>
              <a:t>shi</a:t>
            </a:r>
            <a:r>
              <a:rPr lang="en-US" dirty="0" smtClean="0">
                <a:solidFill>
                  <a:schemeClr val="tx1"/>
                </a:solidFill>
              </a:rPr>
              <a:t>” characters in common use.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3337" y="5031936"/>
            <a:ext cx="9445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And this is why the Chinese will never abandon characters for a phonetic alphabet.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Simplified Characters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91126"/>
              </p:ext>
            </p:extLst>
          </p:nvPr>
        </p:nvGraphicFramePr>
        <p:xfrm>
          <a:off x="2007219" y="1527716"/>
          <a:ext cx="9946887" cy="4694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787"/>
                <a:gridCol w="1989771"/>
                <a:gridCol w="1988787"/>
                <a:gridCol w="1989771"/>
                <a:gridCol w="1989771"/>
              </a:tblGrid>
              <a:tr h="2347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b="1" dirty="0">
                          <a:solidFill>
                            <a:schemeClr val="tx1"/>
                          </a:solidFill>
                          <a:effectLst/>
                        </a:rPr>
                        <a:t>門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3600" b="1" dirty="0" smtClean="0">
                          <a:solidFill>
                            <a:schemeClr val="tx1"/>
                          </a:solidFill>
                          <a:effectLst/>
                        </a:rPr>
                        <a:t>门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gate/door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b="1" dirty="0">
                          <a:solidFill>
                            <a:schemeClr val="tx1"/>
                          </a:solidFill>
                          <a:effectLst/>
                        </a:rPr>
                        <a:t>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3600" b="1" dirty="0" smtClean="0">
                          <a:solidFill>
                            <a:schemeClr val="tx1"/>
                          </a:solidFill>
                          <a:effectLst/>
                        </a:rPr>
                        <a:t>国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nation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b="1" dirty="0">
                          <a:solidFill>
                            <a:schemeClr val="tx1"/>
                          </a:solidFill>
                          <a:effectLst/>
                        </a:rPr>
                        <a:t>萬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3600" b="1" dirty="0" smtClean="0">
                          <a:solidFill>
                            <a:schemeClr val="tx1"/>
                          </a:solidFill>
                          <a:effectLst/>
                        </a:rPr>
                        <a:t>万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10,000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b="1" dirty="0">
                          <a:solidFill>
                            <a:schemeClr val="tx1"/>
                          </a:solidFill>
                          <a:effectLst/>
                        </a:rPr>
                        <a:t>頭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3600" b="1" dirty="0" smtClean="0">
                          <a:solidFill>
                            <a:schemeClr val="tx1"/>
                          </a:solidFill>
                          <a:effectLst/>
                        </a:rPr>
                        <a:t>头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head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b="1" dirty="0">
                          <a:solidFill>
                            <a:schemeClr val="tx1"/>
                          </a:solidFill>
                          <a:effectLst/>
                        </a:rPr>
                        <a:t>體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3600" b="1" dirty="0" smtClean="0">
                          <a:solidFill>
                            <a:schemeClr val="tx1"/>
                          </a:solidFill>
                          <a:effectLst/>
                        </a:rPr>
                        <a:t>体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body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347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b="1" dirty="0">
                          <a:solidFill>
                            <a:schemeClr val="tx1"/>
                          </a:solidFill>
                          <a:effectLst/>
                        </a:rPr>
                        <a:t>馬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3600" b="1" dirty="0" smtClean="0">
                          <a:solidFill>
                            <a:schemeClr val="tx1"/>
                          </a:solidFill>
                          <a:effectLst/>
                        </a:rPr>
                        <a:t>马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horse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b="1" dirty="0">
                          <a:solidFill>
                            <a:schemeClr val="tx1"/>
                          </a:solidFill>
                          <a:effectLst/>
                        </a:rPr>
                        <a:t>會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3600" b="1" dirty="0" smtClean="0">
                          <a:solidFill>
                            <a:schemeClr val="tx1"/>
                          </a:solidFill>
                          <a:effectLst/>
                        </a:rPr>
                        <a:t>会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meeting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b="1" dirty="0">
                          <a:solidFill>
                            <a:schemeClr val="tx1"/>
                          </a:solidFill>
                          <a:effectLst/>
                        </a:rPr>
                        <a:t>東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3600" b="1" dirty="0" smtClean="0">
                          <a:solidFill>
                            <a:schemeClr val="tx1"/>
                          </a:solidFill>
                          <a:effectLst/>
                        </a:rPr>
                        <a:t>东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east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  <a:effectLst/>
                        </a:rPr>
                        <a:t>廣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  <a:effectLst/>
                        </a:rPr>
                        <a:t>广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broad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  <a:effectLst/>
                        </a:rPr>
                        <a:t>厰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  <a:effectLst/>
                        </a:rPr>
                        <a:t>厂</a:t>
                      </a:r>
                      <a:endParaRPr lang="en-US" altLang="zh-CN" sz="3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factory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4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Target Audience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China, </a:t>
            </a:r>
            <a:r>
              <a:rPr lang="en-US" dirty="0" smtClean="0"/>
              <a:t>Taiwan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, </a:t>
            </a:r>
            <a:r>
              <a:rPr lang="en-US" dirty="0"/>
              <a:t>Korea, </a:t>
            </a:r>
            <a:r>
              <a:rPr lang="en-US" dirty="0" smtClean="0"/>
              <a:t>Japan</a:t>
            </a:r>
            <a:endParaRPr lang="en-US" dirty="0"/>
          </a:p>
          <a:p>
            <a:pPr lvl="0"/>
            <a:r>
              <a:rPr lang="en-US" dirty="0" smtClean="0"/>
              <a:t>Second/third-generation Americans</a:t>
            </a:r>
          </a:p>
          <a:p>
            <a:pPr lvl="1"/>
            <a:r>
              <a:rPr lang="en-US" dirty="0" smtClean="0"/>
              <a:t>Generally know their grandparents and origins</a:t>
            </a:r>
          </a:p>
          <a:p>
            <a:pPr lvl="1"/>
            <a:r>
              <a:rPr lang="en-US" dirty="0" smtClean="0"/>
              <a:t>Know little/some of their ancestral language, culture</a:t>
            </a:r>
          </a:p>
          <a:p>
            <a:pPr lvl="1"/>
            <a:r>
              <a:rPr lang="en-US" dirty="0" smtClean="0"/>
              <a:t>Have little/some contact with relatives overseas</a:t>
            </a:r>
          </a:p>
          <a:p>
            <a:r>
              <a:rPr lang="en-US" dirty="0" smtClean="0"/>
              <a:t>Have or can get:</a:t>
            </a:r>
          </a:p>
          <a:p>
            <a:pPr lvl="1"/>
            <a:r>
              <a:rPr lang="en-US" dirty="0" smtClean="0"/>
              <a:t>Recent ancestors’ names (in characters)</a:t>
            </a:r>
          </a:p>
          <a:p>
            <a:pPr lvl="1"/>
            <a:r>
              <a:rPr lang="en-US" dirty="0" smtClean="0"/>
              <a:t>Ancestral home (in characters)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6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Character Look-up Exercise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Count/Stroke</a:t>
            </a:r>
          </a:p>
          <a:p>
            <a:pPr lvl="1"/>
            <a:r>
              <a:rPr lang="zh-CN" altLang="en-US" sz="3200" dirty="0" smtClean="0"/>
              <a:t>室</a:t>
            </a:r>
            <a:endParaRPr lang="en-US" altLang="zh-CN" sz="3200" dirty="0"/>
          </a:p>
          <a:p>
            <a:pPr lvl="1"/>
            <a:r>
              <a:rPr lang="zh-CN" altLang="en-US" sz="3200" dirty="0" smtClean="0"/>
              <a:t>原</a:t>
            </a:r>
            <a:endParaRPr lang="en-US" altLang="zh-CN" sz="3200" dirty="0"/>
          </a:p>
          <a:p>
            <a:pPr lvl="1"/>
            <a:r>
              <a:rPr lang="zh-CN" altLang="en-US" sz="3200" dirty="0" smtClean="0"/>
              <a:t>廟</a:t>
            </a:r>
            <a:endParaRPr lang="en-US" altLang="zh-CN" sz="3200" dirty="0"/>
          </a:p>
          <a:p>
            <a:pPr lvl="1"/>
            <a:r>
              <a:rPr lang="zh-CN" altLang="en-US" sz="3200" dirty="0"/>
              <a:t>配</a:t>
            </a:r>
            <a:endParaRPr lang="en-US" altLang="zh-CN" sz="3200" dirty="0"/>
          </a:p>
          <a:p>
            <a:pPr lvl="1"/>
            <a:r>
              <a:rPr lang="zh-CN" altLang="en-US" sz="3200" dirty="0" smtClean="0"/>
              <a:t>順</a:t>
            </a:r>
            <a:endParaRPr lang="en-US" altLang="zh-CN" sz="3200" dirty="0"/>
          </a:p>
          <a:p>
            <a:pPr lvl="1"/>
            <a:r>
              <a:rPr lang="zh-CN" altLang="en-US" sz="3200" dirty="0" smtClean="0"/>
              <a:t>墓</a:t>
            </a:r>
            <a:endParaRPr lang="en-US" sz="3200" dirty="0"/>
          </a:p>
        </p:txBody>
      </p:sp>
      <p:pic>
        <p:nvPicPr>
          <p:cNvPr id="4" name="Picture 2" descr="C:\Users\Troy\Documents\Genealogy\AsianGenealogyCourse\Radical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1" y="1452214"/>
            <a:ext cx="6507665" cy="47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Character Look-up Exercise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>
                <a:solidFill>
                  <a:schemeClr val="tx1"/>
                </a:solidFill>
              </a:rPr>
              <a:t>室</a:t>
            </a:r>
            <a:r>
              <a:rPr lang="en-US" altLang="zh-CN" dirty="0" smtClean="0">
                <a:solidFill>
                  <a:schemeClr val="tx1"/>
                </a:solidFill>
              </a:rPr>
              <a:t>, 3 + 6 = 9</a:t>
            </a:r>
          </a:p>
          <a:p>
            <a:pPr lvl="0"/>
            <a:r>
              <a:rPr lang="zh-CN" altLang="en-US" dirty="0" smtClean="0"/>
              <a:t>原</a:t>
            </a:r>
            <a:r>
              <a:rPr lang="en-US" altLang="zh-CN" dirty="0" smtClean="0"/>
              <a:t>, 2 + 8 = 10</a:t>
            </a:r>
          </a:p>
          <a:p>
            <a:pPr lvl="0"/>
            <a:r>
              <a:rPr lang="zh-CN" altLang="en-US" dirty="0" smtClean="0">
                <a:solidFill>
                  <a:schemeClr val="tx1"/>
                </a:solidFill>
              </a:rPr>
              <a:t>廟</a:t>
            </a:r>
            <a:r>
              <a:rPr lang="en-US" altLang="zh-CN" dirty="0" smtClean="0"/>
              <a:t>, 3 + 12 = 15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/>
              <a:t>配</a:t>
            </a:r>
            <a:r>
              <a:rPr lang="en-US" altLang="zh-CN" dirty="0"/>
              <a:t>, 7 + 3 = 10</a:t>
            </a:r>
          </a:p>
          <a:p>
            <a:pPr lvl="0"/>
            <a:r>
              <a:rPr lang="zh-CN" altLang="en-US" dirty="0" smtClean="0">
                <a:solidFill>
                  <a:schemeClr val="tx1"/>
                </a:solidFill>
              </a:rPr>
              <a:t>順</a:t>
            </a:r>
            <a:r>
              <a:rPr lang="en-US" altLang="zh-CN" dirty="0" smtClean="0">
                <a:solidFill>
                  <a:schemeClr val="tx1"/>
                </a:solidFill>
              </a:rPr>
              <a:t>, 9 + 3 = 12</a:t>
            </a:r>
          </a:p>
          <a:p>
            <a:pPr lvl="0"/>
            <a:r>
              <a:rPr lang="zh-CN" altLang="en-US" dirty="0" smtClean="0">
                <a:solidFill>
                  <a:schemeClr val="tx1"/>
                </a:solidFill>
              </a:rPr>
              <a:t>墓</a:t>
            </a:r>
            <a:r>
              <a:rPr lang="en-US" altLang="zh-CN" dirty="0" smtClean="0">
                <a:solidFill>
                  <a:schemeClr val="tx1"/>
                </a:solidFill>
              </a:rPr>
              <a:t>, 3 + 10 = 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Troy\Documents\Genealogy\AsianGenealogyCourse\Radical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1" y="1452214"/>
            <a:ext cx="6507665" cy="47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8313139" y="2178205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9490802" y="1812445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111876" y="2543965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746116" y="4870853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111876" y="5236613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1449700" y="1812445"/>
            <a:ext cx="365760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549218" y="2543965"/>
            <a:ext cx="365760" cy="36576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1022188" y="2179078"/>
            <a:ext cx="365760" cy="36576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9856562" y="4220365"/>
            <a:ext cx="365760" cy="36576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Romanization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>
                <a:solidFill>
                  <a:schemeClr val="tx1"/>
                </a:solidFill>
              </a:rPr>
              <a:t>毛澤東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Mao </a:t>
            </a:r>
            <a:r>
              <a:rPr lang="en-US" dirty="0" err="1" smtClean="0">
                <a:solidFill>
                  <a:schemeClr val="tx1"/>
                </a:solidFill>
              </a:rPr>
              <a:t>Tse-tung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(Wade-Giles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Mau </a:t>
            </a:r>
            <a:r>
              <a:rPr lang="en-US" dirty="0" err="1" smtClean="0">
                <a:solidFill>
                  <a:schemeClr val="tx1"/>
                </a:solidFill>
              </a:rPr>
              <a:t>Dzedung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(Yale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Mao Zedong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Hanyu</a:t>
            </a:r>
            <a:r>
              <a:rPr lang="en-US" dirty="0">
                <a:solidFill>
                  <a:schemeClr val="tx1"/>
                </a:solidFill>
              </a:rPr>
              <a:t> pinyin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慶州 </a:t>
            </a:r>
            <a:r>
              <a:rPr lang="en-US" altLang="ko-KR" dirty="0" smtClean="0">
                <a:solidFill>
                  <a:schemeClr val="tx1"/>
                </a:solidFill>
              </a:rPr>
              <a:t>/ </a:t>
            </a:r>
            <a:r>
              <a:rPr lang="ko-KR" altLang="en-US" dirty="0" smtClean="0">
                <a:solidFill>
                  <a:schemeClr val="tx1"/>
                </a:solidFill>
              </a:rPr>
              <a:t>경주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Kyungju</a:t>
            </a:r>
            <a:r>
              <a:rPr lang="en-US" dirty="0" smtClean="0">
                <a:solidFill>
                  <a:schemeClr val="tx1"/>
                </a:solidFill>
              </a:rPr>
              <a:t> (MR)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Gyeongju</a:t>
            </a:r>
            <a:r>
              <a:rPr lang="en-US" dirty="0" smtClean="0">
                <a:solidFill>
                  <a:schemeClr val="tx1"/>
                </a:solidFill>
              </a:rPr>
              <a:t> (MC)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336" y="5241073"/>
            <a:ext cx="9445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Reading of historical records requires familiarity with the old and the new</a:t>
            </a:r>
            <a:endParaRPr lang="en-US" sz="28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561070" y="2228850"/>
            <a:ext cx="299466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And this is just Mandarin!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Overview, II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Naming Conventions</a:t>
            </a:r>
          </a:p>
          <a:p>
            <a:pPr lvl="0"/>
            <a:r>
              <a:rPr lang="en-US" dirty="0" smtClean="0"/>
              <a:t>Date Issues</a:t>
            </a:r>
          </a:p>
          <a:p>
            <a:pPr lvl="0"/>
            <a:r>
              <a:rPr lang="en-US" dirty="0" smtClean="0"/>
              <a:t>Clan </a:t>
            </a:r>
            <a:r>
              <a:rPr lang="en-US" dirty="0"/>
              <a:t>Genealogy</a:t>
            </a:r>
          </a:p>
          <a:p>
            <a:pPr lvl="0"/>
            <a:r>
              <a:rPr lang="en-US" dirty="0"/>
              <a:t>Family Registry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Resources</a:t>
            </a:r>
          </a:p>
          <a:p>
            <a:pPr lvl="0"/>
            <a:endParaRPr lang="en-US" dirty="0" smtClean="0"/>
          </a:p>
        </p:txBody>
      </p:sp>
      <p:sp>
        <p:nvSpPr>
          <p:cNvPr id="2" name="Flowchart: Connector 1">
            <a:hlinkClick r:id="rId3" action="ppaction://hlinksldjump"/>
          </p:cNvPr>
          <p:cNvSpPr/>
          <p:nvPr/>
        </p:nvSpPr>
        <p:spPr>
          <a:xfrm>
            <a:off x="2007048" y="1605774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>
            <a:hlinkClick r:id="rId4" action="ppaction://hlinksldjump"/>
          </p:cNvPr>
          <p:cNvSpPr/>
          <p:nvPr/>
        </p:nvSpPr>
        <p:spPr>
          <a:xfrm>
            <a:off x="2007048" y="2204592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hlinkClick r:id="rId5" action="ppaction://hlinksldjump"/>
          </p:cNvPr>
          <p:cNvSpPr/>
          <p:nvPr/>
        </p:nvSpPr>
        <p:spPr>
          <a:xfrm>
            <a:off x="2003334" y="2747277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hlinkClick r:id="rId5" action="ppaction://hlinksldjump"/>
          </p:cNvPr>
          <p:cNvSpPr/>
          <p:nvPr/>
        </p:nvSpPr>
        <p:spPr>
          <a:xfrm>
            <a:off x="2021922" y="3289962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>
            <a:hlinkClick r:id="rId6" action="ppaction://hlinksldjump"/>
          </p:cNvPr>
          <p:cNvSpPr/>
          <p:nvPr/>
        </p:nvSpPr>
        <p:spPr>
          <a:xfrm>
            <a:off x="2018208" y="3854949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rved Down Arrow 9">
            <a:hlinkClick r:id="rId7" action="ppaction://hlinksldjump"/>
          </p:cNvPr>
          <p:cNvSpPr/>
          <p:nvPr/>
        </p:nvSpPr>
        <p:spPr>
          <a:xfrm>
            <a:off x="11095462" y="6021659"/>
            <a:ext cx="758953" cy="455990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Naming Conventions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Family name followed by given name</a:t>
            </a:r>
          </a:p>
          <a:p>
            <a:pPr lvl="1"/>
            <a:r>
              <a:rPr lang="en-US" dirty="0" smtClean="0"/>
              <a:t>Single-character family name + 1 or 2 given name</a:t>
            </a:r>
          </a:p>
          <a:p>
            <a:pPr lvl="1"/>
            <a:r>
              <a:rPr lang="en-US" dirty="0" smtClean="0"/>
              <a:t>Double-character family name + single given name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Generational names (</a:t>
            </a:r>
            <a:r>
              <a:rPr lang="zh-CN" altLang="en-US" dirty="0"/>
              <a:t>字</a:t>
            </a:r>
            <a:r>
              <a:rPr lang="zh-CN" altLang="en-US" dirty="0" smtClean="0"/>
              <a:t>派</a:t>
            </a:r>
            <a:r>
              <a:rPr lang="en-US" altLang="zh-CN" dirty="0" smtClean="0"/>
              <a:t>/</a:t>
            </a:r>
            <a:r>
              <a:rPr lang="zh-CN" altLang="en-US" dirty="0" smtClean="0"/>
              <a:t>起</a:t>
            </a:r>
            <a:r>
              <a:rPr lang="zh-CN" altLang="en-US" dirty="0" smtClean="0">
                <a:solidFill>
                  <a:schemeClr val="tx1"/>
                </a:solidFill>
              </a:rPr>
              <a:t>派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zh-CN" altLang="en-US" sz="3200" dirty="0" smtClean="0">
                <a:solidFill>
                  <a:schemeClr val="tx1"/>
                </a:solidFill>
              </a:rPr>
              <a:t>李圭洛</a:t>
            </a:r>
            <a:r>
              <a:rPr lang="en-US" altLang="ko-KR" sz="3200" dirty="0">
                <a:solidFill>
                  <a:schemeClr val="tx1"/>
                </a:solidFill>
              </a:rPr>
              <a:t>/</a:t>
            </a:r>
            <a:r>
              <a:rPr lang="ko-KR" altLang="en-US" sz="3200" dirty="0">
                <a:solidFill>
                  <a:schemeClr val="tx1"/>
                </a:solidFill>
              </a:rPr>
              <a:t>이규락</a:t>
            </a:r>
            <a:r>
              <a:rPr lang="en-US" altLang="ko-KR" sz="3200" dirty="0">
                <a:solidFill>
                  <a:schemeClr val="tx1"/>
                </a:solidFill>
              </a:rPr>
              <a:t>,</a:t>
            </a:r>
            <a:r>
              <a:rPr lang="zh-CN" altLang="en-US" sz="3200" dirty="0" smtClean="0">
                <a:solidFill>
                  <a:schemeClr val="tx1"/>
                </a:solidFill>
              </a:rPr>
              <a:t> 李圭元</a:t>
            </a:r>
            <a:r>
              <a:rPr lang="en-US" altLang="ko-KR" sz="3200" dirty="0">
                <a:solidFill>
                  <a:schemeClr val="tx1"/>
                </a:solidFill>
              </a:rPr>
              <a:t>/</a:t>
            </a:r>
            <a:r>
              <a:rPr lang="ko-KR" altLang="en-US" sz="3200" dirty="0">
                <a:solidFill>
                  <a:schemeClr val="tx1"/>
                </a:solidFill>
              </a:rPr>
              <a:t>이규원</a:t>
            </a:r>
            <a:r>
              <a:rPr lang="en-US" altLang="ko-KR" sz="3200" dirty="0">
                <a:solidFill>
                  <a:schemeClr val="tx1"/>
                </a:solidFill>
              </a:rPr>
              <a:t>,</a:t>
            </a:r>
            <a:r>
              <a:rPr lang="zh-CN" altLang="en-US" sz="3200" dirty="0" smtClean="0">
                <a:solidFill>
                  <a:schemeClr val="tx1"/>
                </a:solidFill>
              </a:rPr>
              <a:t> 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lvl="1"/>
            <a:r>
              <a:rPr lang="zh-CN" altLang="en-US" sz="3200" dirty="0" smtClean="0">
                <a:solidFill>
                  <a:schemeClr val="tx1"/>
                </a:solidFill>
              </a:rPr>
              <a:t>李圭秀</a:t>
            </a:r>
            <a:r>
              <a:rPr lang="en-US" altLang="ko-KR" sz="3200" dirty="0">
                <a:solidFill>
                  <a:schemeClr val="tx1"/>
                </a:solidFill>
              </a:rPr>
              <a:t>/</a:t>
            </a:r>
            <a:r>
              <a:rPr lang="ko-KR" altLang="en-US" sz="3200" dirty="0">
                <a:solidFill>
                  <a:schemeClr val="tx1"/>
                </a:solidFill>
              </a:rPr>
              <a:t>이규수</a:t>
            </a:r>
            <a:r>
              <a:rPr lang="en-US" altLang="ko-KR" sz="3200" dirty="0">
                <a:solidFill>
                  <a:schemeClr val="tx1"/>
                </a:solidFill>
              </a:rPr>
              <a:t>,</a:t>
            </a:r>
            <a:r>
              <a:rPr lang="zh-CN" altLang="en-US" sz="3200" dirty="0" smtClean="0">
                <a:solidFill>
                  <a:schemeClr val="tx1"/>
                </a:solidFill>
              </a:rPr>
              <a:t>  李圭文</a:t>
            </a:r>
            <a:r>
              <a:rPr lang="en-US" altLang="ko-KR" sz="3200" dirty="0">
                <a:solidFill>
                  <a:schemeClr val="tx1"/>
                </a:solidFill>
              </a:rPr>
              <a:t>/</a:t>
            </a:r>
            <a:r>
              <a:rPr lang="ko-KR" altLang="en-US" sz="3200" dirty="0" smtClean="0">
                <a:solidFill>
                  <a:schemeClr val="tx1"/>
                </a:solidFill>
              </a:rPr>
              <a:t>이규문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Or radical: </a:t>
            </a:r>
            <a:r>
              <a:rPr lang="zh-CN" altLang="en-US" sz="3600" dirty="0" smtClean="0">
                <a:solidFill>
                  <a:schemeClr val="tx1"/>
                </a:solidFill>
              </a:rPr>
              <a:t>李翮</a:t>
            </a:r>
            <a:r>
              <a:rPr lang="en-US" altLang="ko-KR" sz="3600" dirty="0">
                <a:solidFill>
                  <a:schemeClr val="tx1"/>
                </a:solidFill>
              </a:rPr>
              <a:t>/</a:t>
            </a:r>
            <a:r>
              <a:rPr lang="ko-KR" altLang="en-US" sz="3600" dirty="0">
                <a:solidFill>
                  <a:schemeClr val="tx1"/>
                </a:solidFill>
              </a:rPr>
              <a:t>이핵</a:t>
            </a:r>
            <a:r>
              <a:rPr lang="en-US" altLang="zh-CN" sz="3600" dirty="0" smtClean="0">
                <a:solidFill>
                  <a:schemeClr val="tx1"/>
                </a:solidFill>
              </a:rPr>
              <a:t>, </a:t>
            </a:r>
            <a:r>
              <a:rPr lang="zh-CN" altLang="en-US" sz="3600" dirty="0">
                <a:solidFill>
                  <a:schemeClr val="tx1"/>
                </a:solidFill>
              </a:rPr>
              <a:t>李</a:t>
            </a:r>
            <a:r>
              <a:rPr lang="zh-CN" altLang="en-US" sz="3600" dirty="0" smtClean="0">
                <a:solidFill>
                  <a:schemeClr val="tx1"/>
                </a:solidFill>
              </a:rPr>
              <a:t>翩</a:t>
            </a:r>
            <a:r>
              <a:rPr lang="en-US" altLang="ko-KR" sz="3600" dirty="0">
                <a:solidFill>
                  <a:schemeClr val="tx1"/>
                </a:solidFill>
              </a:rPr>
              <a:t>/</a:t>
            </a:r>
            <a:r>
              <a:rPr lang="ko-KR" altLang="en-US" sz="3600" dirty="0">
                <a:solidFill>
                  <a:schemeClr val="tx1"/>
                </a:solidFill>
              </a:rPr>
              <a:t>이펵</a:t>
            </a:r>
            <a:r>
              <a:rPr lang="zh-CN" altLang="en-US" sz="3600" dirty="0" smtClean="0">
                <a:solidFill>
                  <a:schemeClr val="tx1"/>
                </a:solidFill>
              </a:rPr>
              <a:t> 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Birth order: </a:t>
            </a:r>
            <a:r>
              <a:rPr lang="zh-CN" altLang="en-US" dirty="0" smtClean="0">
                <a:solidFill>
                  <a:schemeClr val="tx1"/>
                </a:solidFill>
              </a:rPr>
              <a:t>伯</a:t>
            </a:r>
            <a:r>
              <a:rPr lang="en-US" altLang="zh-TW" dirty="0" smtClean="0">
                <a:solidFill>
                  <a:schemeClr val="tx1"/>
                </a:solidFill>
              </a:rPr>
              <a:t>,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仲</a:t>
            </a:r>
            <a:r>
              <a:rPr lang="en-US" altLang="zh-TW" dirty="0" smtClean="0">
                <a:solidFill>
                  <a:schemeClr val="tx1"/>
                </a:solidFill>
              </a:rPr>
              <a:t>,…</a:t>
            </a:r>
            <a:endParaRPr lang="en-US" dirty="0">
              <a:solidFill>
                <a:schemeClr val="tx1"/>
              </a:solidFill>
            </a:endParaRPr>
          </a:p>
          <a:p>
            <a:pPr marL="82296" indent="0">
              <a:buNone/>
            </a:pPr>
            <a:endParaRPr lang="zh-TW" altLang="en-US" sz="4000" cap="small" dirty="0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2988527" y="3590693"/>
            <a:ext cx="568712" cy="6244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988527" y="4122237"/>
            <a:ext cx="568712" cy="6244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817220" y="3568391"/>
            <a:ext cx="568712" cy="6244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958469" y="4133378"/>
            <a:ext cx="568712" cy="6244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174166" y="4735544"/>
            <a:ext cx="367990" cy="6244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478752" y="4765273"/>
            <a:ext cx="367990" cy="6244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Date Issues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Era years and names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Sexagenary</a:t>
            </a:r>
            <a:r>
              <a:rPr lang="en-US" dirty="0" smtClean="0">
                <a:solidFill>
                  <a:schemeClr val="tx1"/>
                </a:solidFill>
              </a:rPr>
              <a:t> cycle of stems and branches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Lunar calendar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Age calculation</a:t>
            </a:r>
          </a:p>
        </p:txBody>
      </p:sp>
    </p:spTree>
    <p:extLst>
      <p:ext uri="{BB962C8B-B14F-4D97-AF65-F5344CB8AC3E}">
        <p14:creationId xmlns:p14="http://schemas.microsoft.com/office/powerpoint/2010/main" val="42516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Dates, Era Years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Era/reign years, 1895 =</a:t>
            </a:r>
          </a:p>
          <a:p>
            <a:pPr lvl="1"/>
            <a:r>
              <a:rPr lang="en-US" dirty="0"/>
              <a:t>31</a:t>
            </a:r>
            <a:r>
              <a:rPr lang="en-US" baseline="30000" dirty="0"/>
              <a:t>st</a:t>
            </a:r>
            <a:r>
              <a:rPr lang="en-US" dirty="0"/>
              <a:t> year of </a:t>
            </a:r>
            <a:r>
              <a:rPr lang="en-US" dirty="0" err="1"/>
              <a:t>Gojong</a:t>
            </a:r>
            <a:r>
              <a:rPr lang="en-US" dirty="0"/>
              <a:t> (</a:t>
            </a:r>
            <a:r>
              <a:rPr lang="zh-CN" altLang="en-US" dirty="0"/>
              <a:t>高宗</a:t>
            </a:r>
            <a:r>
              <a:rPr lang="en-US" dirty="0" smtClean="0"/>
              <a:t>), Korea</a:t>
            </a:r>
            <a:endParaRPr lang="en-US" dirty="0"/>
          </a:p>
          <a:p>
            <a:pPr lvl="1"/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year of Meiji (</a:t>
            </a:r>
            <a:r>
              <a:rPr lang="zh-CN" altLang="en-US" dirty="0"/>
              <a:t>明治</a:t>
            </a:r>
            <a:r>
              <a:rPr lang="en-US" dirty="0" smtClean="0"/>
              <a:t>), Japan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year of </a:t>
            </a:r>
            <a:r>
              <a:rPr lang="en-US" dirty="0" err="1" smtClean="0">
                <a:solidFill>
                  <a:schemeClr val="tx1"/>
                </a:solidFill>
              </a:rPr>
              <a:t>Guangxu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zh-CN" altLang="en-US" dirty="0">
                <a:solidFill>
                  <a:schemeClr val="tx1"/>
                </a:solidFill>
              </a:rPr>
              <a:t>光緒</a:t>
            </a:r>
            <a:r>
              <a:rPr lang="en-US" dirty="0" smtClean="0">
                <a:solidFill>
                  <a:schemeClr val="tx1"/>
                </a:solidFill>
              </a:rPr>
              <a:t>), China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Era names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Mutsuhito (</a:t>
            </a:r>
            <a:r>
              <a:rPr lang="zh-CN" altLang="en-US" dirty="0">
                <a:solidFill>
                  <a:schemeClr val="tx1"/>
                </a:solidFill>
              </a:rPr>
              <a:t>睦仁</a:t>
            </a:r>
            <a:r>
              <a:rPr lang="en-US" dirty="0" smtClean="0">
                <a:solidFill>
                  <a:schemeClr val="tx1"/>
                </a:solidFill>
              </a:rPr>
              <a:t>), Meiji (</a:t>
            </a:r>
            <a:r>
              <a:rPr lang="zh-CN" altLang="en-US" dirty="0">
                <a:solidFill>
                  <a:schemeClr val="tx1"/>
                </a:solidFill>
              </a:rPr>
              <a:t>明治</a:t>
            </a:r>
            <a:r>
              <a:rPr lang="en-US" dirty="0" smtClean="0">
                <a:solidFill>
                  <a:schemeClr val="tx1"/>
                </a:solidFill>
              </a:rPr>
              <a:t>), and posthumous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Republic of China, 1912</a:t>
            </a:r>
          </a:p>
        </p:txBody>
      </p:sp>
    </p:spTree>
    <p:extLst>
      <p:ext uri="{BB962C8B-B14F-4D97-AF65-F5344CB8AC3E}">
        <p14:creationId xmlns:p14="http://schemas.microsoft.com/office/powerpoint/2010/main" val="667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Dates, </a:t>
            </a:r>
            <a:r>
              <a:rPr lang="en-US" altLang="zh-CN" dirty="0" err="1" smtClean="0"/>
              <a:t>Sexagenary</a:t>
            </a:r>
            <a:r>
              <a:rPr lang="en-US" altLang="zh-CN" dirty="0" smtClean="0"/>
              <a:t> Cycle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10 heavenly stems (ancient days of the week)</a:t>
            </a:r>
          </a:p>
          <a:p>
            <a:pPr marL="82296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12 earthly branches (12-year orbit of Jupiter)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甲子</a:t>
            </a:r>
            <a:r>
              <a:rPr lang="en-US" dirty="0">
                <a:solidFill>
                  <a:schemeClr val="tx1"/>
                </a:solidFill>
              </a:rPr>
              <a:t> = 1624, 1684, 1744, 1804, 1864, 1924, 1984, 2044</a:t>
            </a:r>
            <a:r>
              <a:rPr lang="en-US" dirty="0" smtClean="0">
                <a:solidFill>
                  <a:schemeClr val="tx1"/>
                </a:solidFill>
              </a:rPr>
              <a:t>,…</a:t>
            </a:r>
          </a:p>
          <a:p>
            <a:pPr lvl="1"/>
            <a:r>
              <a:rPr lang="zh-CN" altLang="en-US" dirty="0" smtClean="0">
                <a:solidFill>
                  <a:schemeClr val="tx1"/>
                </a:solidFill>
              </a:rPr>
              <a:t>甲午 </a:t>
            </a:r>
            <a:r>
              <a:rPr lang="en-US" altLang="zh-CN" dirty="0" smtClean="0">
                <a:solidFill>
                  <a:schemeClr val="tx1"/>
                </a:solidFill>
              </a:rPr>
              <a:t>(</a:t>
            </a:r>
            <a:r>
              <a:rPr lang="zh-CN" altLang="en-US" dirty="0">
                <a:solidFill>
                  <a:schemeClr val="tx1"/>
                </a:solidFill>
              </a:rPr>
              <a:t>甲</a:t>
            </a:r>
            <a:r>
              <a:rPr lang="zh-CN" altLang="en-US" dirty="0" smtClean="0">
                <a:solidFill>
                  <a:schemeClr val="tx1"/>
                </a:solidFill>
              </a:rPr>
              <a:t>子</a:t>
            </a:r>
            <a:r>
              <a:rPr lang="en-US" altLang="zh-CN" dirty="0" smtClean="0">
                <a:solidFill>
                  <a:schemeClr val="tx1"/>
                </a:solidFill>
              </a:rPr>
              <a:t>/1864 +</a:t>
            </a:r>
            <a:r>
              <a:rPr lang="zh-CN" altLang="en-US" dirty="0">
                <a:solidFill>
                  <a:schemeClr val="tx1"/>
                </a:solidFill>
              </a:rPr>
              <a:t>甲</a:t>
            </a:r>
            <a:r>
              <a:rPr lang="zh-CN" altLang="en-US" dirty="0" smtClean="0">
                <a:solidFill>
                  <a:schemeClr val="tx1"/>
                </a:solidFill>
              </a:rPr>
              <a:t>午</a:t>
            </a:r>
            <a:r>
              <a:rPr lang="en-US" altLang="zh-CN" dirty="0" smtClean="0">
                <a:solidFill>
                  <a:schemeClr val="tx1"/>
                </a:solidFill>
              </a:rPr>
              <a:t>/30 = 1894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  <a:endParaRPr lang="en-US" altLang="zh-C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036971"/>
              </p:ext>
            </p:extLst>
          </p:nvPr>
        </p:nvGraphicFramePr>
        <p:xfrm>
          <a:off x="2419812" y="1996068"/>
          <a:ext cx="8051182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831"/>
                <a:gridCol w="813179"/>
                <a:gridCol w="813179"/>
                <a:gridCol w="813179"/>
                <a:gridCol w="813969"/>
                <a:gridCol w="813969"/>
                <a:gridCol w="813969"/>
                <a:gridCol w="813969"/>
                <a:gridCol w="813969"/>
                <a:gridCol w="813969"/>
              </a:tblGrid>
              <a:tr h="5099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甲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乙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丙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丁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戊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己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庚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辛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壬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癸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72696"/>
              </p:ext>
            </p:extLst>
          </p:nvPr>
        </p:nvGraphicFramePr>
        <p:xfrm>
          <a:off x="2419815" y="3267307"/>
          <a:ext cx="9500838" cy="947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232"/>
                <a:gridCol w="836499"/>
                <a:gridCol w="790804"/>
                <a:gridCol w="789871"/>
                <a:gridCol w="790804"/>
                <a:gridCol w="790804"/>
                <a:gridCol w="790804"/>
                <a:gridCol w="790804"/>
                <a:gridCol w="790804"/>
                <a:gridCol w="790804"/>
                <a:gridCol w="790804"/>
                <a:gridCol w="790804"/>
              </a:tblGrid>
              <a:tr h="947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子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(Rat)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丑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(Ox)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寅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(Tiger)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卯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(Rabbit)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辰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(Dragon)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巳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(Snake)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午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(Horse)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未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(Goat)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申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(Monkey)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酉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(Rooster)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戌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(Dog)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600" dirty="0">
                          <a:solidFill>
                            <a:schemeClr val="tx1"/>
                          </a:solidFill>
                          <a:effectLst/>
                        </a:rPr>
                        <a:t>亥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(Pig)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Frame 3"/>
          <p:cNvSpPr/>
          <p:nvPr/>
        </p:nvSpPr>
        <p:spPr>
          <a:xfrm>
            <a:off x="2213113" y="1881809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88357" y="1888437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829861" y="1881813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618357" y="1875189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420105" y="1895069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208601" y="1888445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7036853" y="1908325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7825349" y="1888449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8600593" y="1881825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9375837" y="1875201"/>
            <a:ext cx="1139687" cy="23721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2213112" y="1848688"/>
            <a:ext cx="1139687" cy="815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10171042" y="3207034"/>
            <a:ext cx="1139687" cy="104691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3001608" y="1855316"/>
            <a:ext cx="1139687" cy="815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10919782" y="3200410"/>
            <a:ext cx="1139687" cy="104691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3756972" y="1842064"/>
            <a:ext cx="1139687" cy="815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2232988" y="3094394"/>
            <a:ext cx="1139687" cy="104691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3856" y="5848999"/>
            <a:ext cx="689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Fortunately we have tables for this!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Dates, Lunar Calendar (</a:t>
            </a:r>
            <a:r>
              <a:rPr lang="zh-CN" altLang="en-US" dirty="0" smtClean="0"/>
              <a:t>農曆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Jesuit revision (</a:t>
            </a:r>
            <a:r>
              <a:rPr lang="zh-CN" altLang="en-US" dirty="0">
                <a:solidFill>
                  <a:schemeClr val="tx1"/>
                </a:solidFill>
              </a:rPr>
              <a:t>時憲書</a:t>
            </a:r>
            <a:r>
              <a:rPr lang="en-US" altLang="zh-CN" dirty="0">
                <a:solidFill>
                  <a:schemeClr val="tx1"/>
                </a:solidFill>
              </a:rPr>
              <a:t>) adopted in </a:t>
            </a:r>
            <a:r>
              <a:rPr lang="en-US" altLang="zh-CN" dirty="0" smtClean="0">
                <a:solidFill>
                  <a:schemeClr val="tx1"/>
                </a:solidFill>
              </a:rPr>
              <a:t>1645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China, Korea, Japan, and Vietnam</a:t>
            </a:r>
            <a:endParaRPr lang="en-US" altLang="zh-CN" dirty="0">
              <a:solidFill>
                <a:schemeClr val="tx1"/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New moon prior to the spring equinox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Varies between January 21 and February 21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M</a:t>
            </a:r>
            <a:r>
              <a:rPr lang="en-US" altLang="zh-CN" dirty="0" smtClean="0">
                <a:solidFill>
                  <a:schemeClr val="tx1"/>
                </a:solidFill>
              </a:rPr>
              <a:t>onth/day references will be 3 to 7 weeks off</a:t>
            </a:r>
          </a:p>
          <a:p>
            <a:r>
              <a:rPr lang="zh-CN" altLang="en-US" dirty="0" smtClean="0">
                <a:solidFill>
                  <a:schemeClr val="tx1"/>
                </a:solidFill>
              </a:rPr>
              <a:t>十</a:t>
            </a:r>
            <a:r>
              <a:rPr lang="zh-CN" altLang="en-US" dirty="0">
                <a:solidFill>
                  <a:schemeClr val="tx1"/>
                </a:solidFill>
              </a:rPr>
              <a:t>一</a:t>
            </a:r>
            <a:r>
              <a:rPr lang="zh-CN" altLang="en-US" dirty="0" smtClean="0">
                <a:solidFill>
                  <a:schemeClr val="tx1"/>
                </a:solidFill>
              </a:rPr>
              <a:t>月</a:t>
            </a:r>
            <a:r>
              <a:rPr lang="zh-CN" altLang="en-US" i="1" dirty="0" smtClean="0">
                <a:solidFill>
                  <a:schemeClr val="tx1"/>
                </a:solidFill>
              </a:rPr>
              <a:t> </a:t>
            </a:r>
            <a:r>
              <a:rPr lang="en-US" altLang="zh-CN" i="1" dirty="0" smtClean="0">
                <a:solidFill>
                  <a:schemeClr val="tx1"/>
                </a:solidFill>
              </a:rPr>
              <a:t>(11th lunar month) ≠ “November”</a:t>
            </a:r>
          </a:p>
          <a:p>
            <a:pPr lvl="1"/>
            <a:r>
              <a:rPr lang="en-US" dirty="0"/>
              <a:t>29D </a:t>
            </a:r>
            <a:r>
              <a:rPr lang="en-US" dirty="0" smtClean="0"/>
              <a:t>11M 1900 (LDS lunar date convention)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3336" y="5241073"/>
            <a:ext cx="9445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Convert dates, but always retain the historical, native date reference.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8257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Dates, Gregorian Calendar (</a:t>
            </a:r>
            <a:r>
              <a:rPr lang="zh-CN" altLang="en-US" dirty="0" smtClean="0"/>
              <a:t>陽曆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tx1"/>
                </a:solidFill>
              </a:rPr>
              <a:t>Gregorian calendar “</a:t>
            </a:r>
            <a:r>
              <a:rPr lang="en-US" sz="3500" i="1" dirty="0" smtClean="0">
                <a:solidFill>
                  <a:schemeClr val="tx1"/>
                </a:solidFill>
              </a:rPr>
              <a:t>officially</a:t>
            </a:r>
            <a:r>
              <a:rPr lang="en-US" sz="3500" dirty="0" smtClean="0">
                <a:solidFill>
                  <a:schemeClr val="tx1"/>
                </a:solidFill>
              </a:rPr>
              <a:t>” adopted: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Japan, 1873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Korea, </a:t>
            </a:r>
            <a:r>
              <a:rPr lang="en-US" sz="3000" dirty="0" smtClean="0">
                <a:solidFill>
                  <a:schemeClr val="tx1"/>
                </a:solidFill>
              </a:rPr>
              <a:t>1895…1962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Republic of China, 1912; PRC, 1949</a:t>
            </a:r>
          </a:p>
          <a:p>
            <a:pPr lvl="1"/>
            <a:endParaRPr lang="en-US" dirty="0"/>
          </a:p>
          <a:p>
            <a:r>
              <a:rPr lang="en-US" sz="3500" dirty="0" smtClean="0">
                <a:solidFill>
                  <a:schemeClr val="tx1"/>
                </a:solidFill>
              </a:rPr>
              <a:t>Age calculation</a:t>
            </a:r>
          </a:p>
          <a:p>
            <a:pPr lvl="1"/>
            <a:r>
              <a:rPr lang="en-US" sz="3000" dirty="0" smtClean="0"/>
              <a:t>Considered a year old at birth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Add a year over Lunar New Year, rather than birthday</a:t>
            </a:r>
          </a:p>
          <a:p>
            <a:pPr lvl="1"/>
            <a:r>
              <a:rPr lang="en-US" sz="3000" i="1" dirty="0" smtClean="0"/>
              <a:t>i.e., a baby born before the New Year could be </a:t>
            </a:r>
            <a:r>
              <a:rPr lang="en-US" sz="3000" i="1" dirty="0" smtClean="0"/>
              <a:t>considered “2 </a:t>
            </a:r>
            <a:r>
              <a:rPr lang="en-US" sz="3000" i="1" dirty="0" smtClean="0"/>
              <a:t>years old” days or weeks later</a:t>
            </a:r>
            <a:endParaRPr lang="en-US" sz="3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First Hour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Records, U.S. and Asian</a:t>
            </a:r>
          </a:p>
          <a:p>
            <a:pPr lvl="1"/>
            <a:r>
              <a:rPr lang="en-US" dirty="0" smtClean="0"/>
              <a:t>Asian Languages and Chinese Characters</a:t>
            </a:r>
          </a:p>
          <a:p>
            <a:pPr lvl="0"/>
            <a:r>
              <a:rPr lang="en-US" dirty="0" smtClean="0"/>
              <a:t>Second Hour</a:t>
            </a:r>
          </a:p>
          <a:p>
            <a:pPr lvl="1"/>
            <a:r>
              <a:rPr lang="en-US" dirty="0" smtClean="0"/>
              <a:t>Naming Conventions</a:t>
            </a:r>
          </a:p>
          <a:p>
            <a:pPr lvl="1"/>
            <a:r>
              <a:rPr lang="en-US" dirty="0" smtClean="0"/>
              <a:t>Asian Calendars</a:t>
            </a:r>
            <a:endParaRPr lang="en-US" dirty="0"/>
          </a:p>
          <a:p>
            <a:pPr lvl="1"/>
            <a:r>
              <a:rPr lang="en-US" dirty="0" smtClean="0"/>
              <a:t>Clan Genealogies and Family Registries</a:t>
            </a:r>
          </a:p>
          <a:p>
            <a:pPr lvl="1"/>
            <a:r>
              <a:rPr lang="en-US" dirty="0" smtClean="0"/>
              <a:t>Resources</a:t>
            </a:r>
            <a:endParaRPr lang="en-US" dirty="0"/>
          </a:p>
          <a:p>
            <a:pPr lvl="0"/>
            <a:endParaRPr lang="en-US" dirty="0" smtClean="0">
              <a:solidFill>
                <a:schemeClr val="tx1"/>
              </a:solidFill>
            </a:endParaRPr>
          </a:p>
          <a:p>
            <a:pPr marL="82296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16" name="Flowchart: Connector 15">
            <a:hlinkClick r:id="rId2" action="ppaction://hlinksldjump"/>
          </p:cNvPr>
          <p:cNvSpPr/>
          <p:nvPr/>
        </p:nvSpPr>
        <p:spPr>
          <a:xfrm>
            <a:off x="2007048" y="3177747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>
            <a:hlinkClick r:id="rId3" action="ppaction://hlinksldjump"/>
          </p:cNvPr>
          <p:cNvSpPr/>
          <p:nvPr/>
        </p:nvSpPr>
        <p:spPr>
          <a:xfrm>
            <a:off x="2007048" y="1611688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Headstone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zh-CN" altLang="en-US" sz="3600" dirty="0" smtClean="0">
                <a:solidFill>
                  <a:schemeClr val="tx1"/>
                </a:solidFill>
              </a:rPr>
              <a:t>劉</a:t>
            </a:r>
            <a:r>
              <a:rPr lang="zh-CN" altLang="en-US" sz="3600" dirty="0" smtClean="0">
                <a:solidFill>
                  <a:schemeClr val="bg1">
                    <a:lumMod val="50000"/>
                  </a:schemeClr>
                </a:solidFill>
              </a:rPr>
              <a:t>添</a:t>
            </a:r>
            <a:r>
              <a:rPr lang="zh-CN" altLang="en-US" sz="3600" dirty="0" smtClean="0">
                <a:solidFill>
                  <a:schemeClr val="tx1"/>
                </a:solidFill>
              </a:rPr>
              <a:t>伯 </a:t>
            </a:r>
            <a:r>
              <a:rPr lang="en-US" sz="3600" dirty="0" smtClean="0"/>
              <a:t>Lew Him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[-baa]</a:t>
            </a:r>
            <a:endParaRPr lang="en-US" altLang="zh-CN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sz="3600" dirty="0">
                <a:solidFill>
                  <a:schemeClr val="tx1"/>
                </a:solidFill>
              </a:rPr>
              <a:t>廣東</a:t>
            </a:r>
            <a:r>
              <a:rPr lang="zh-CN" altLang="en-US" sz="3600" dirty="0" smtClean="0">
                <a:solidFill>
                  <a:schemeClr val="tx1"/>
                </a:solidFill>
              </a:rPr>
              <a:t>省恩平縣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r>
              <a:rPr lang="zh-CN" altLang="en-US" sz="3600" dirty="0" smtClean="0">
                <a:solidFill>
                  <a:schemeClr val="tx1"/>
                </a:solidFill>
              </a:rPr>
              <a:t>光緒十年甲申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Guangxu</a:t>
            </a:r>
            <a:r>
              <a:rPr lang="en-US" dirty="0" smtClean="0">
                <a:solidFill>
                  <a:schemeClr val="tx1"/>
                </a:solidFill>
              </a:rPr>
              <a:t> 10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(from 1875)</a:t>
            </a:r>
          </a:p>
          <a:p>
            <a:pPr lvl="1"/>
            <a:r>
              <a:rPr lang="zh-CN" altLang="en-US" dirty="0">
                <a:solidFill>
                  <a:schemeClr val="tx1"/>
                </a:solidFill>
              </a:rPr>
              <a:t>甲</a:t>
            </a:r>
            <a:r>
              <a:rPr lang="zh-CN" altLang="en-US" dirty="0" smtClean="0">
                <a:solidFill>
                  <a:schemeClr val="tx1"/>
                </a:solidFill>
              </a:rPr>
              <a:t>申</a:t>
            </a:r>
            <a:r>
              <a:rPr lang="en-US" altLang="zh-CN" dirty="0" smtClean="0">
                <a:solidFill>
                  <a:schemeClr val="tx1"/>
                </a:solidFill>
              </a:rPr>
              <a:t>, 21</a:t>
            </a:r>
            <a:r>
              <a:rPr lang="en-US" altLang="zh-CN" baseline="30000" dirty="0" smtClean="0">
                <a:solidFill>
                  <a:schemeClr val="tx1"/>
                </a:solidFill>
              </a:rPr>
              <a:t>st</a:t>
            </a:r>
            <a:r>
              <a:rPr lang="en-US" altLang="zh-CN" dirty="0" smtClean="0">
                <a:solidFill>
                  <a:schemeClr val="tx1"/>
                </a:solidFill>
              </a:rPr>
              <a:t> year from 1864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Both = 1884</a:t>
            </a:r>
          </a:p>
          <a:p>
            <a:r>
              <a:rPr lang="zh-CN" altLang="en-US" sz="3600" dirty="0">
                <a:solidFill>
                  <a:schemeClr val="tx1"/>
                </a:solidFill>
              </a:rPr>
              <a:t>十一月初二</a:t>
            </a:r>
            <a:r>
              <a:rPr lang="zh-CN" altLang="en-US" sz="3600" dirty="0" smtClean="0">
                <a:solidFill>
                  <a:schemeClr val="tx1"/>
                </a:solidFill>
              </a:rPr>
              <a:t>日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11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Month directly</a:t>
            </a:r>
          </a:p>
          <a:p>
            <a:pPr marL="402336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transferred to Western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Troy\Documents\Genealogy\AsianGenealogyCourse\Head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34" y="640519"/>
            <a:ext cx="4739036" cy="56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9188605" y="3211551"/>
            <a:ext cx="825190" cy="1661532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095785" y="3211551"/>
            <a:ext cx="501805" cy="1248937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615961" y="3311912"/>
            <a:ext cx="468351" cy="1037064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8731405" y="3311912"/>
            <a:ext cx="345688" cy="2430966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7861610" y="2341757"/>
            <a:ext cx="1438507" cy="1099102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8207298" y="1706137"/>
            <a:ext cx="2642838" cy="814039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0013795" y="3311912"/>
            <a:ext cx="401444" cy="2430966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9835376" y="2341757"/>
            <a:ext cx="1583473" cy="1099102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Seven generations (16-22)</a:t>
            </a:r>
          </a:p>
          <a:p>
            <a:pPr lvl="1"/>
            <a:r>
              <a:rPr lang="en-US" dirty="0" smtClean="0"/>
              <a:t>Right-to-left</a:t>
            </a:r>
          </a:p>
          <a:p>
            <a:pPr lvl="1"/>
            <a:r>
              <a:rPr lang="en-US" dirty="0" smtClean="0"/>
              <a:t>Naming conventions</a:t>
            </a:r>
          </a:p>
          <a:p>
            <a:pPr lvl="1"/>
            <a:r>
              <a:rPr lang="en-US" dirty="0" smtClean="0"/>
              <a:t>Daughters (</a:t>
            </a:r>
            <a:r>
              <a:rPr lang="zh-CN" altLang="en-US" dirty="0" smtClean="0"/>
              <a:t>女</a:t>
            </a:r>
            <a:r>
              <a:rPr lang="en-US" dirty="0" smtClean="0"/>
              <a:t>)/Sons-in-law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roy\Documents\Genealogy\AsianGenealogyCourse\Kim-Kuhn\Kim-Kimhae-pg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83" y="61796"/>
            <a:ext cx="4333517" cy="67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Kim </a:t>
            </a:r>
            <a:r>
              <a:rPr lang="en-US" altLang="zh-CN" dirty="0"/>
              <a:t>Clan </a:t>
            </a:r>
            <a:r>
              <a:rPr lang="en-US" altLang="zh-CN" dirty="0" smtClean="0"/>
              <a:t>Genealogy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8397337" y="6303361"/>
            <a:ext cx="1011706" cy="3657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9409043" y="4041914"/>
            <a:ext cx="1364974" cy="11264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9899374" y="5247173"/>
            <a:ext cx="795130" cy="2080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9594574" y="6062173"/>
            <a:ext cx="1106558" cy="2080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8889939" y="874644"/>
            <a:ext cx="413088" cy="579447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0694504" y="6176780"/>
            <a:ext cx="543339" cy="2080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1204708" y="6170156"/>
            <a:ext cx="543339" cy="2080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0694503" y="4909922"/>
            <a:ext cx="1199309" cy="11264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Kim </a:t>
            </a:r>
            <a:r>
              <a:rPr lang="en-US" altLang="zh-CN" dirty="0"/>
              <a:t>Clan </a:t>
            </a:r>
            <a:r>
              <a:rPr lang="en-US" altLang="zh-CN" dirty="0" smtClean="0"/>
              <a:t>Genealogy</a:t>
            </a:r>
            <a:endParaRPr lang="en-US" dirty="0"/>
          </a:p>
        </p:txBody>
      </p:sp>
      <p:pic>
        <p:nvPicPr>
          <p:cNvPr id="2052" name="Picture 4" descr="C:\Users\Troy\Documents\Genealogy\AsianGenealogyCourse\Kim-Kuhn\Kim-Kimhae-pg5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15" y="3108587"/>
            <a:ext cx="4857053" cy="30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10636954" y="2955234"/>
            <a:ext cx="1117724" cy="28492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0190921" y="3008242"/>
            <a:ext cx="649357" cy="15637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9614461" y="3809990"/>
            <a:ext cx="649357" cy="145112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9607837" y="5078883"/>
            <a:ext cx="649357" cy="10496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8521149" y="3008242"/>
            <a:ext cx="1305358" cy="32335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454365" y="2988366"/>
            <a:ext cx="1305358" cy="32335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983921" y="2981742"/>
            <a:ext cx="652679" cy="32335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Kim Si-</a:t>
            </a:r>
            <a:r>
              <a:rPr lang="en-US" dirty="0" err="1" smtClean="0">
                <a:solidFill>
                  <a:schemeClr val="tx1"/>
                </a:solidFill>
              </a:rPr>
              <a:t>yong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ko-KR" altLang="en-US" dirty="0" smtClean="0">
                <a:solidFill>
                  <a:schemeClr val="tx1"/>
                </a:solidFill>
              </a:rPr>
              <a:t>金時鏞</a:t>
            </a:r>
            <a:r>
              <a:rPr lang="en-US" altLang="ko-KR" dirty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김시용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Style name (</a:t>
            </a:r>
            <a:r>
              <a:rPr lang="zh-CN" altLang="en-US" dirty="0">
                <a:solidFill>
                  <a:schemeClr val="tx1"/>
                </a:solidFill>
              </a:rPr>
              <a:t>字</a:t>
            </a:r>
            <a:r>
              <a:rPr lang="en-US" altLang="zh-CN" dirty="0">
                <a:solidFill>
                  <a:schemeClr val="tx1"/>
                </a:solidFill>
              </a:rPr>
              <a:t>): “</a:t>
            </a:r>
            <a:r>
              <a:rPr lang="en-US" dirty="0" err="1">
                <a:solidFill>
                  <a:schemeClr val="tx1"/>
                </a:solidFill>
              </a:rPr>
              <a:t>Seong-ryul</a:t>
            </a:r>
            <a:r>
              <a:rPr lang="en-US" dirty="0">
                <a:solidFill>
                  <a:schemeClr val="tx1"/>
                </a:solidFill>
              </a:rPr>
              <a:t>” (</a:t>
            </a:r>
            <a:r>
              <a:rPr lang="zh-CN" altLang="en-US" dirty="0">
                <a:solidFill>
                  <a:schemeClr val="tx1"/>
                </a:solidFill>
              </a:rPr>
              <a:t>聲律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ko-KR" altLang="en-US" dirty="0">
                <a:solidFill>
                  <a:schemeClr val="tx1"/>
                </a:solidFill>
              </a:rPr>
              <a:t>성률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altLang="zh-CN" dirty="0" smtClean="0">
                <a:solidFill>
                  <a:schemeClr val="tx1"/>
                </a:solidFill>
              </a:rPr>
              <a:t>Born</a:t>
            </a:r>
            <a:r>
              <a:rPr lang="en-US" altLang="zh-CN" dirty="0" smtClean="0"/>
              <a:t> </a:t>
            </a:r>
            <a:r>
              <a:rPr lang="zh-CN" altLang="en-US" dirty="0"/>
              <a:t>庚辰 </a:t>
            </a:r>
            <a:r>
              <a:rPr lang="en-US" altLang="zh-CN" dirty="0" smtClean="0"/>
              <a:t>(~1820)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lvl="0"/>
            <a:r>
              <a:rPr lang="en-US" altLang="zh-CN" dirty="0" smtClean="0">
                <a:solidFill>
                  <a:schemeClr val="tx1"/>
                </a:solidFill>
              </a:rPr>
              <a:t>Died </a:t>
            </a:r>
            <a:r>
              <a:rPr lang="en-US" altLang="zh-CN" dirty="0" smtClean="0"/>
              <a:t>(29D 6M 1896), </a:t>
            </a:r>
            <a:r>
              <a:rPr lang="en-US" altLang="zh-CN" dirty="0" smtClean="0">
                <a:solidFill>
                  <a:schemeClr val="tx1"/>
                </a:solidFill>
              </a:rPr>
              <a:t>77*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Burial location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Married to the An</a:t>
            </a:r>
          </a:p>
          <a:p>
            <a:pPr marL="82296" lv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family of </a:t>
            </a:r>
            <a:r>
              <a:rPr lang="en-US" dirty="0" err="1" smtClean="0"/>
              <a:t>Sunheung</a:t>
            </a:r>
            <a:endParaRPr lang="en-US" dirty="0" smtClean="0"/>
          </a:p>
          <a:p>
            <a:pPr marL="82296" lv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[wife] born </a:t>
            </a:r>
            <a:r>
              <a:rPr lang="zh-CN" altLang="en-US" dirty="0"/>
              <a:t>己卯 </a:t>
            </a:r>
            <a:r>
              <a:rPr lang="en-US" altLang="zh-CN" dirty="0"/>
              <a:t>(</a:t>
            </a:r>
            <a:r>
              <a:rPr lang="en-US" altLang="zh-CN" dirty="0" smtClean="0"/>
              <a:t>~1819)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Heo</a:t>
            </a:r>
            <a:r>
              <a:rPr lang="en-US" altLang="zh-CN" dirty="0" smtClean="0"/>
              <a:t> Family Registry (</a:t>
            </a:r>
            <a:r>
              <a:rPr lang="zh-CN" altLang="en-US" dirty="0" smtClean="0"/>
              <a:t>許氏戶籍</a:t>
            </a:r>
            <a:r>
              <a:rPr lang="en-US" altLang="zh-CN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66" y="1215482"/>
            <a:ext cx="6447809" cy="5341434"/>
          </a:xfrm>
          <a:prstGeom prst="rect">
            <a:avLst/>
          </a:prstGeom>
        </p:spPr>
      </p:pic>
      <p:sp>
        <p:nvSpPr>
          <p:cNvPr id="22" name="Frame 21"/>
          <p:cNvSpPr/>
          <p:nvPr/>
        </p:nvSpPr>
        <p:spPr>
          <a:xfrm>
            <a:off x="10273533" y="3445726"/>
            <a:ext cx="652679" cy="311118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7883911" y="1360449"/>
            <a:ext cx="2899317" cy="364087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6843893" y="2042531"/>
            <a:ext cx="652679" cy="34327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5448966" y="2141033"/>
            <a:ext cx="1509395" cy="38137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許元根</a:t>
            </a:r>
            <a:r>
              <a:rPr lang="en-US" altLang="zh-CN" dirty="0"/>
              <a:t> </a:t>
            </a:r>
            <a:r>
              <a:rPr lang="en-US" altLang="zh-CN" dirty="0" smtClean="0"/>
              <a:t>(1703)</a:t>
            </a:r>
          </a:p>
          <a:p>
            <a:r>
              <a:rPr lang="en-US" altLang="zh-CN" dirty="0" smtClean="0"/>
              <a:t>Father, </a:t>
            </a:r>
            <a:r>
              <a:rPr lang="en-US" altLang="zh-CN" dirty="0" err="1" smtClean="0"/>
              <a:t>grands</a:t>
            </a:r>
            <a:endParaRPr lang="en-US" altLang="zh-CN" dirty="0" smtClean="0"/>
          </a:p>
          <a:p>
            <a:r>
              <a:rPr lang="en-US" dirty="0" smtClean="0"/>
              <a:t>Daughter-in-law</a:t>
            </a:r>
          </a:p>
          <a:p>
            <a:r>
              <a:rPr lang="en-US" dirty="0" smtClean="0"/>
              <a:t>Grandson, wife</a:t>
            </a:r>
          </a:p>
          <a:p>
            <a:r>
              <a:rPr lang="en-US" i="1" dirty="0" smtClean="0"/>
              <a:t>No full female names</a:t>
            </a:r>
          </a:p>
        </p:txBody>
      </p:sp>
      <p:sp>
        <p:nvSpPr>
          <p:cNvPr id="9" name="Curved Down Arrow 8">
            <a:hlinkClick r:id="rId3" action="ppaction://hlinksldjump"/>
          </p:cNvPr>
          <p:cNvSpPr/>
          <p:nvPr/>
        </p:nvSpPr>
        <p:spPr>
          <a:xfrm>
            <a:off x="11095462" y="6021659"/>
            <a:ext cx="758953" cy="455990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Resources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“Decoding Asian Genealogy” (Word or PDF)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FamilySearch.org</a:t>
            </a:r>
          </a:p>
          <a:p>
            <a:pPr lvl="1"/>
            <a:r>
              <a:rPr lang="en-US" dirty="0" smtClean="0"/>
              <a:t>Wiki country research guides: “China,” “Korea,” “Japan”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Catalog: Chinese, Korean, Japanese </a:t>
            </a:r>
            <a:r>
              <a:rPr lang="en-US" dirty="0"/>
              <a:t>“clan genealogies” dating back to 17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0"/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Resources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Native Wikis</a:t>
            </a:r>
          </a:p>
          <a:p>
            <a:pPr lvl="1"/>
            <a:r>
              <a:rPr lang="en-US" dirty="0"/>
              <a:t>China: </a:t>
            </a:r>
            <a:r>
              <a:rPr lang="en-US" dirty="0" smtClean="0"/>
              <a:t>baike.baidu.com</a:t>
            </a:r>
          </a:p>
          <a:p>
            <a:pPr lvl="2"/>
            <a:r>
              <a:rPr lang="en-US" dirty="0" smtClean="0"/>
              <a:t>“</a:t>
            </a:r>
            <a:r>
              <a:rPr lang="en-US" sz="2800" dirty="0" smtClean="0"/>
              <a:t>100 Family Name,” baijiaxing.51240.com</a:t>
            </a:r>
            <a:endParaRPr lang="en-US" sz="2800" dirty="0"/>
          </a:p>
          <a:p>
            <a:pPr lvl="1"/>
            <a:r>
              <a:rPr lang="en-US" dirty="0"/>
              <a:t>Korea: ko.wikipedia.org</a:t>
            </a:r>
          </a:p>
          <a:p>
            <a:r>
              <a:rPr lang="en-US" dirty="0" smtClean="0"/>
              <a:t>Ancestry.com</a:t>
            </a:r>
            <a:r>
              <a:rPr lang="en-US" dirty="0"/>
              <a:t>: limited beyond message boards</a:t>
            </a:r>
          </a:p>
        </p:txBody>
      </p:sp>
    </p:spTree>
    <p:extLst>
      <p:ext uri="{BB962C8B-B14F-4D97-AF65-F5344CB8AC3E}">
        <p14:creationId xmlns:p14="http://schemas.microsoft.com/office/powerpoint/2010/main" val="28826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tsushika-hokusai-saramaru-dayu-from.jpg"/>
          <p:cNvPicPr>
            <a:picLocks noChangeAspect="1"/>
          </p:cNvPicPr>
          <p:nvPr/>
        </p:nvPicPr>
        <p:blipFill>
          <a:blip r:embed="rId3" cstate="print"/>
          <a:srcRect l="7207" t="7910" r="6982" b="9604"/>
          <a:stretch>
            <a:fillRect/>
          </a:stretch>
        </p:blipFill>
        <p:spPr>
          <a:xfrm>
            <a:off x="2556165" y="415636"/>
            <a:ext cx="9331036" cy="3512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7727" y="3847171"/>
            <a:ext cx="7585364" cy="160577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3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Troy Goss</a:t>
            </a:r>
            <a:b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www.genealogue.info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5769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Overview, I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U.S. Records</a:t>
            </a:r>
          </a:p>
          <a:p>
            <a:r>
              <a:rPr lang="en-US" dirty="0" smtClean="0"/>
              <a:t>Asian Records, Overview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/>
              <a:t>Asian Languages</a:t>
            </a:r>
          </a:p>
          <a:p>
            <a:pPr lvl="0"/>
            <a:r>
              <a:rPr lang="en-US" dirty="0" smtClean="0"/>
              <a:t>Chinese Characters</a:t>
            </a:r>
          </a:p>
          <a:p>
            <a:pPr lvl="0"/>
            <a:r>
              <a:rPr lang="en-US" dirty="0" smtClean="0"/>
              <a:t>Romanization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 smtClean="0"/>
          </a:p>
        </p:txBody>
      </p:sp>
      <p:sp>
        <p:nvSpPr>
          <p:cNvPr id="2" name="Flowchart: Connector 1">
            <a:hlinkClick r:id="rId2" action="ppaction://hlinksldjump"/>
          </p:cNvPr>
          <p:cNvSpPr/>
          <p:nvPr/>
        </p:nvSpPr>
        <p:spPr>
          <a:xfrm>
            <a:off x="2007048" y="1605774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hlinkClick r:id="rId3" action="ppaction://hlinksldjump"/>
          </p:cNvPr>
          <p:cNvSpPr/>
          <p:nvPr/>
        </p:nvSpPr>
        <p:spPr>
          <a:xfrm>
            <a:off x="2007048" y="2761783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>
            <a:hlinkClick r:id="rId4" action="ppaction://hlinksldjump"/>
          </p:cNvPr>
          <p:cNvSpPr/>
          <p:nvPr/>
        </p:nvSpPr>
        <p:spPr>
          <a:xfrm>
            <a:off x="2007048" y="2204592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hlinkClick r:id="rId5" action="ppaction://hlinksldjump"/>
          </p:cNvPr>
          <p:cNvSpPr/>
          <p:nvPr/>
        </p:nvSpPr>
        <p:spPr>
          <a:xfrm>
            <a:off x="2007048" y="3300759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Connector 16">
            <a:hlinkClick r:id="rId6" action="ppaction://hlinksldjump"/>
          </p:cNvPr>
          <p:cNvSpPr/>
          <p:nvPr/>
        </p:nvSpPr>
        <p:spPr>
          <a:xfrm>
            <a:off x="2007048" y="3864190"/>
            <a:ext cx="274320" cy="27432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rved Down Arrow 8">
            <a:hlinkClick r:id="rId7" action="ppaction://hlinksldjump"/>
          </p:cNvPr>
          <p:cNvSpPr/>
          <p:nvPr/>
        </p:nvSpPr>
        <p:spPr>
          <a:xfrm>
            <a:off x="11095462" y="6021659"/>
            <a:ext cx="758953" cy="455990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U.S. Records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Headstones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Naturalization applications</a:t>
            </a:r>
          </a:p>
          <a:p>
            <a:r>
              <a:rPr lang="en-US" dirty="0" smtClean="0"/>
              <a:t>Census records likely insufficient:</a:t>
            </a:r>
          </a:p>
          <a:p>
            <a:pPr marL="82296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roy\Documents\Genealogy\AsianGenealogyCourse\Images\Census1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51" y="3457221"/>
            <a:ext cx="10050966" cy="30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Asian Records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Household </a:t>
            </a:r>
            <a:r>
              <a:rPr lang="en-US" dirty="0"/>
              <a:t>Registries (</a:t>
            </a:r>
            <a:r>
              <a:rPr lang="zh-CN" altLang="en-US" dirty="0"/>
              <a:t>戶籍</a:t>
            </a:r>
            <a:r>
              <a:rPr lang="en-US" dirty="0" smtClean="0"/>
              <a:t>)</a:t>
            </a:r>
          </a:p>
          <a:p>
            <a:pPr lvl="0"/>
            <a:r>
              <a:rPr lang="en-US" dirty="0"/>
              <a:t>Clan Genealogies (</a:t>
            </a:r>
            <a:r>
              <a:rPr lang="zh-CN" altLang="en-US" dirty="0"/>
              <a:t>族譜</a:t>
            </a:r>
            <a:r>
              <a:rPr lang="en-US" dirty="0"/>
              <a:t>)</a:t>
            </a:r>
          </a:p>
          <a:p>
            <a:pPr lvl="0"/>
            <a:r>
              <a:rPr lang="en-US" dirty="0" smtClean="0"/>
              <a:t>Headstone inscriptions</a:t>
            </a:r>
          </a:p>
          <a:p>
            <a:pPr lvl="0"/>
            <a:r>
              <a:rPr lang="en-US" dirty="0"/>
              <a:t>Ancestral Tablets (</a:t>
            </a:r>
            <a:r>
              <a:rPr lang="zh-CN" altLang="en-US" dirty="0"/>
              <a:t>牌位、神位、神主</a:t>
            </a:r>
            <a:r>
              <a:rPr lang="en-US" dirty="0"/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Family </a:t>
            </a:r>
            <a:r>
              <a:rPr lang="en-US" dirty="0">
                <a:solidFill>
                  <a:srgbClr val="C00000"/>
                </a:solidFill>
              </a:rPr>
              <a:t>Associations (</a:t>
            </a:r>
            <a:r>
              <a:rPr lang="zh-CN" altLang="en-US" dirty="0">
                <a:solidFill>
                  <a:srgbClr val="C00000"/>
                </a:solidFill>
              </a:rPr>
              <a:t>宗親會、同姓會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Land </a:t>
            </a:r>
            <a:r>
              <a:rPr lang="en-US" dirty="0">
                <a:solidFill>
                  <a:srgbClr val="C00000"/>
                </a:solidFill>
              </a:rPr>
              <a:t>records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Censuses (</a:t>
            </a:r>
            <a:r>
              <a:rPr lang="en-US" dirty="0" smtClean="0">
                <a:solidFill>
                  <a:srgbClr val="C00000"/>
                </a:solidFill>
              </a:rPr>
              <a:t>modern era)</a:t>
            </a:r>
          </a:p>
        </p:txBody>
      </p:sp>
    </p:spTree>
    <p:extLst>
      <p:ext uri="{BB962C8B-B14F-4D97-AF65-F5344CB8AC3E}">
        <p14:creationId xmlns:p14="http://schemas.microsoft.com/office/powerpoint/2010/main" val="19089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Household Registries (</a:t>
            </a:r>
            <a:r>
              <a:rPr lang="zh-CN" altLang="en-US" dirty="0" smtClean="0"/>
              <a:t>戶籍</a:t>
            </a:r>
            <a:r>
              <a:rPr lang="en-US" altLang="zh-CN" dirty="0" smtClean="0"/>
              <a:t>/</a:t>
            </a:r>
            <a:r>
              <a:rPr lang="zh-CN" altLang="en-US" dirty="0" smtClean="0"/>
              <a:t>戶</a:t>
            </a:r>
            <a:r>
              <a:rPr lang="zh-CN" altLang="en-US" dirty="0"/>
              <a:t>口冊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Running local </a:t>
            </a:r>
            <a:r>
              <a:rPr lang="en-US" dirty="0" smtClean="0">
                <a:solidFill>
                  <a:schemeClr val="tx1"/>
                </a:solidFill>
              </a:rPr>
              <a:t>government census</a:t>
            </a:r>
          </a:p>
          <a:p>
            <a:pPr lvl="1"/>
            <a:r>
              <a:rPr lang="en-US" dirty="0" smtClean="0"/>
              <a:t>Prefecture </a:t>
            </a:r>
            <a:r>
              <a:rPr lang="en-US" dirty="0"/>
              <a:t>(</a:t>
            </a:r>
            <a:r>
              <a:rPr lang="zh-CN" altLang="en-US" dirty="0"/>
              <a:t>州</a:t>
            </a:r>
            <a:r>
              <a:rPr lang="en-US" dirty="0" smtClean="0"/>
              <a:t>) or county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(</a:t>
            </a:r>
            <a:r>
              <a:rPr lang="zh-CN" altLang="en-US" dirty="0" smtClean="0"/>
              <a:t>縣</a:t>
            </a:r>
            <a:r>
              <a:rPr lang="en-US" dirty="0" smtClean="0"/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Family name and location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Married daughters stricken from father’s family registry and added to husband’s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Household Registries (</a:t>
            </a:r>
            <a:r>
              <a:rPr lang="zh-CN" altLang="en-US" dirty="0" smtClean="0"/>
              <a:t>戶籍</a:t>
            </a:r>
            <a:r>
              <a:rPr lang="en-US" altLang="zh-CN" dirty="0" smtClean="0"/>
              <a:t>/</a:t>
            </a:r>
            <a:r>
              <a:rPr lang="zh-CN" altLang="en-US" dirty="0" smtClean="0"/>
              <a:t>戶</a:t>
            </a:r>
            <a:r>
              <a:rPr lang="zh-CN" altLang="en-US" dirty="0"/>
              <a:t>口冊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Registry microfilms through Family Search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China: 1780s (Qing)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Taiwan: Japanese occupation (1895-1945) forward</a:t>
            </a:r>
          </a:p>
          <a:p>
            <a:pPr lvl="1"/>
            <a:r>
              <a:rPr lang="en-US" dirty="0" smtClean="0"/>
              <a:t>Korea: mid-1700s, Japanese occupation (1910-1945)</a:t>
            </a:r>
          </a:p>
          <a:p>
            <a:pPr lvl="1"/>
            <a:r>
              <a:rPr lang="en-US" dirty="0"/>
              <a:t>Japan: </a:t>
            </a:r>
            <a:r>
              <a:rPr lang="en-US" altLang="zh-CN" dirty="0" smtClean="0"/>
              <a:t>1830s (</a:t>
            </a:r>
            <a:r>
              <a:rPr lang="zh-CN" altLang="en-US" dirty="0" smtClean="0"/>
              <a:t>天保</a:t>
            </a:r>
            <a:r>
              <a:rPr lang="en-US" altLang="zh-CN" dirty="0"/>
              <a:t>/ </a:t>
            </a:r>
            <a:r>
              <a:rPr lang="en-US" altLang="zh-CN" dirty="0" err="1"/>
              <a:t>Ninkō</a:t>
            </a:r>
            <a:r>
              <a:rPr lang="en-US" altLang="zh-CN" dirty="0"/>
              <a:t> </a:t>
            </a:r>
            <a:r>
              <a:rPr lang="en-US" altLang="zh-CN" dirty="0" err="1"/>
              <a:t>Tenpō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4" name="Curved Down Arrow 3">
            <a:hlinkClick r:id="rId3" action="ppaction://hlinksldjump"/>
          </p:cNvPr>
          <p:cNvSpPr/>
          <p:nvPr/>
        </p:nvSpPr>
        <p:spPr>
          <a:xfrm>
            <a:off x="11095462" y="6021659"/>
            <a:ext cx="758953" cy="455990"/>
          </a:xfrm>
          <a:prstGeom prst="curved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6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sed Leaves design template" id="{6021251C-C356-4674-99CE-A4F368EAD86C}" vid="{7E847B84-E5B3-499F-AFCD-1BE4EBBEF5B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91F623-E94D-4B95-9B28-2E10481CA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2644</Words>
  <Application>Microsoft Office PowerPoint</Application>
  <PresentationFormat>Custom</PresentationFormat>
  <Paragraphs>428</Paragraphs>
  <Slides>46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Pressed Leaves design template</vt:lpstr>
      <vt:lpstr>Custom Design</vt:lpstr>
      <vt:lpstr>PowerPoint Presentation</vt:lpstr>
      <vt:lpstr>Overview</vt:lpstr>
      <vt:lpstr>Overview: Target Audience</vt:lpstr>
      <vt:lpstr>Overview</vt:lpstr>
      <vt:lpstr>Overview, I</vt:lpstr>
      <vt:lpstr>U.S. Records</vt:lpstr>
      <vt:lpstr>Asian Records</vt:lpstr>
      <vt:lpstr>Household Registries (戶籍/戶口冊)</vt:lpstr>
      <vt:lpstr>Household Registries (戶籍/戶口冊)</vt:lpstr>
      <vt:lpstr>Clan Genealogies (族譜/宗譜)</vt:lpstr>
      <vt:lpstr>Clan Genealogies (族譜/宗譜)</vt:lpstr>
      <vt:lpstr>Yi Clan Genealogy (慶州李氏族譜)</vt:lpstr>
      <vt:lpstr>Clan Genealogies (族譜)</vt:lpstr>
      <vt:lpstr>Clan Genealogies (族譜)</vt:lpstr>
      <vt:lpstr>Ancestral Tablets (牌位、神位、神主)</vt:lpstr>
      <vt:lpstr>Ancestral Offerings</vt:lpstr>
      <vt:lpstr>Family Names</vt:lpstr>
      <vt:lpstr>Characters and Language</vt:lpstr>
      <vt:lpstr>Chinese Dialects</vt:lpstr>
      <vt:lpstr>Language &amp; Dialects</vt:lpstr>
      <vt:lpstr>Chinese Influence</vt:lpstr>
      <vt:lpstr>Chinese Dialects</vt:lpstr>
      <vt:lpstr>Development of Characters</vt:lpstr>
      <vt:lpstr>Development of Characters</vt:lpstr>
      <vt:lpstr>Ideographs</vt:lpstr>
      <vt:lpstr>Radical Chart</vt:lpstr>
      <vt:lpstr>Stroke Order</vt:lpstr>
      <vt:lpstr>Homophones (Mandarin)</vt:lpstr>
      <vt:lpstr>Simplified Characters</vt:lpstr>
      <vt:lpstr>Character Look-up Exercise</vt:lpstr>
      <vt:lpstr>Character Look-up Exercise</vt:lpstr>
      <vt:lpstr>Romanization</vt:lpstr>
      <vt:lpstr>Overview, II</vt:lpstr>
      <vt:lpstr>Naming Conventions</vt:lpstr>
      <vt:lpstr>Date Issues</vt:lpstr>
      <vt:lpstr>Dates, Era Years</vt:lpstr>
      <vt:lpstr>Dates, Sexagenary Cycle</vt:lpstr>
      <vt:lpstr>Dates, Lunar Calendar (農曆)</vt:lpstr>
      <vt:lpstr>Dates, Gregorian Calendar (陽曆)</vt:lpstr>
      <vt:lpstr>Headstone</vt:lpstr>
      <vt:lpstr>Kim Clan Genealogy</vt:lpstr>
      <vt:lpstr>Kim Clan Genealogy</vt:lpstr>
      <vt:lpstr>Heo Family Registry (許氏戶籍)</vt:lpstr>
      <vt:lpstr>Resources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2015-08-02T19:15:20Z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TC034605429991</vt:lpwstr>
  </property>
</Properties>
</file>